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30"/>
  </p:notesMasterIdLst>
  <p:handoutMasterIdLst>
    <p:handoutMasterId r:id="rId31"/>
  </p:handoutMasterIdLst>
  <p:sldIdLst>
    <p:sldId id="256" r:id="rId2"/>
    <p:sldId id="269" r:id="rId3"/>
    <p:sldId id="283" r:id="rId4"/>
    <p:sldId id="286" r:id="rId5"/>
    <p:sldId id="290" r:id="rId6"/>
    <p:sldId id="291" r:id="rId7"/>
    <p:sldId id="292" r:id="rId8"/>
    <p:sldId id="293" r:id="rId9"/>
    <p:sldId id="309" r:id="rId10"/>
    <p:sldId id="295" r:id="rId11"/>
    <p:sldId id="296" r:id="rId12"/>
    <p:sldId id="297" r:id="rId13"/>
    <p:sldId id="310" r:id="rId14"/>
    <p:sldId id="311" r:id="rId15"/>
    <p:sldId id="312" r:id="rId16"/>
    <p:sldId id="313" r:id="rId17"/>
    <p:sldId id="314" r:id="rId18"/>
    <p:sldId id="315" r:id="rId19"/>
    <p:sldId id="298" r:id="rId20"/>
    <p:sldId id="317" r:id="rId21"/>
    <p:sldId id="318" r:id="rId22"/>
    <p:sldId id="319" r:id="rId23"/>
    <p:sldId id="320" r:id="rId24"/>
    <p:sldId id="262" r:id="rId25"/>
    <p:sldId id="263" r:id="rId26"/>
    <p:sldId id="316" r:id="rId27"/>
    <p:sldId id="307" r:id="rId28"/>
    <p:sldId id="321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66" autoAdjust="0"/>
    <p:restoredTop sz="94660"/>
  </p:normalViewPr>
  <p:slideViewPr>
    <p:cSldViewPr snapToGrid="0" snapToObjects="1">
      <p:cViewPr varScale="1">
        <p:scale>
          <a:sx n="129" d="100"/>
          <a:sy n="129" d="100"/>
        </p:scale>
        <p:origin x="-29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D336B-A145-1841-A0D2-09250EE8775C}" type="datetimeFigureOut">
              <a:rPr lang="en-US" smtClean="0"/>
              <a:t>11/5/15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ED2CCE-B0EC-4F40-9B35-B47D5D5959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626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E105B-91C1-4047-AD0E-DA90A2E54A41}" type="datetimeFigureOut">
              <a:rPr lang="en-US" smtClean="0"/>
              <a:t>11/5/15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E159D4-4AB4-AB42-B407-876F5C4D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5279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explore the link between water and climate change, as well as presenting/discussing concrete solutions to protect water resources.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e’ll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try to insist on the importance of upstream/control at source approaches to reduce pollution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talk about the COP21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159D4-4AB4-AB42-B407-876F5C4DDC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2436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Hydraulic fracturing fluids usually include: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 Gelling agents to hold the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proppant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suspension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mixtures of industrial guar gum,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diesel, alkanes/alkenes);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 Gel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stabilisers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sodium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thiosulphate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and  gel breakers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Ammonium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persulfate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sodium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persulfate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);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 Friction reducers to ease pumping and evacuation of fluid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polyacrylamide, mixtures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methanol, ethylene glycol, surfactants /fluorocarbon surfactants);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 Diluted acid to dissolve minerals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hydrochloric acid, muriatic acid);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 Biocides to prevent bacterial action underground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glutaraldehyde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Tetrakis</a:t>
            </a: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hydoxymethyl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phosphonium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sulfate / THPS, 2-Bromo-2-nitro-1,3-propanediol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Bronopol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2,2-Dibromo-3-nitrilopropionamide (DBNPA);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 Clay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stabilisers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prevent clay expanding on contact with water and plugging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reservoir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tetramethyl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ammonium chloride); and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 Buffer fluids and  crosslinking agents.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Fracking may also use: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 Corrosion inhibitors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formamide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methanol, naphthalene,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naptha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nonyl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phenols,</a:t>
            </a:r>
          </a:p>
          <a:p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acetaldhyde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);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 Scale inhibitors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ethylene glycols);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I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control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citric acid,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thioglycolic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acid);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 pH adjusting agents (sodium or potassium carbonate); and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 various surfactants to affect fluid viscosity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isopropanol, 2-Butoxyethanol /2-BE.)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The addition of friction reducers allows fracturing fluids and sand, or other solid materials called </a:t>
            </a:r>
            <a:r>
              <a:rPr lang="en-US" dirty="0" err="1" smtClean="0"/>
              <a:t>proppants</a:t>
            </a:r>
            <a:r>
              <a:rPr lang="en-US" dirty="0" smtClean="0"/>
              <a:t>, to be pumped to the target zone at a higher rate and reduced pressure than if water alone were used. In addition to friction reducers, other additives include: biocides to prevent microorganism growth and to reduce </a:t>
            </a:r>
            <a:r>
              <a:rPr lang="en-US" dirty="0" err="1" smtClean="0"/>
              <a:t>biofouling</a:t>
            </a:r>
            <a:r>
              <a:rPr lang="en-US" dirty="0" smtClean="0"/>
              <a:t> of the fractures; oxygen scavengers and other stabilizers to prevent corrosion of metal pipes; and acids that are used to remove drilling mud damage within the near‐wellbore area.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14109-C1CF-B347-9C95-F0366185B1B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979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14109-C1CF-B347-9C95-F0366185B1B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241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What is the difference between conventional and unconventional oil &amp; gas?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14109-C1CF-B347-9C95-F0366185B1B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447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14109-C1CF-B347-9C95-F0366185B1B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291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Distance between well pads =</a:t>
            </a:r>
            <a:r>
              <a:rPr lang="en-US" baseline="0" dirty="0" smtClean="0"/>
              <a:t> 3 </a:t>
            </a:r>
            <a:r>
              <a:rPr lang="en-US" baseline="0" dirty="0" err="1" smtClean="0"/>
              <a:t>kms</a:t>
            </a:r>
            <a:endParaRPr lang="en-US" baseline="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pages AP3-90 to AP3-93, the UBA report outlines what is needed to extract shale gas from an area of 260 km2 (~15 by 17 km) over a period of 10 years.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144 well pads (one per every 2 square km!)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864-1440 wells (assuming 6-10 horizontal drills /pad)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8640-14.400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frack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jobs (assuming 10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fracks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/lateral well)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12-23 million cm3 of fresh water (based on a recycling rate of 75% (which I think is highly optimistic)) ... that is billions and billions of liters of water!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Andy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Gheorghiu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pointed out that the UBA report (page AP7-100) outlines what will be required to recover the technically recoverable reserves of shale gas in Germany, estimated to be 0,7-2,3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tcm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area of 9.300 km2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 least 4000 well pads (each requiring 12.000-48.000 truck movements (page AP7-41))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48.000 wells (or 36 times the scenario outlined above)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assuming this scenario actually happens, this is 'only' equivalent to 10-15 years of Germany's annual gas consumption.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14109-C1CF-B347-9C95-F0366185B1B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805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BTW, most fracking is for shale oil now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14109-C1CF-B347-9C95-F0366185B1B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00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14109-C1CF-B347-9C95-F0366185B1B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79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14109-C1CF-B347-9C95-F0366185B1B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850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0369D-2ECC-704F-B444-1B1614B69F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3934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Shale gas producers generally only recover 20% of the gas from the shale layers, while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conventional reservoirs, more than 90 per cent of the gas is normally recovered.5 This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means that – once the shale has been fractured – the reservoir pressure will build slowly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but surely. As the materials used to plug the borehole (e.g. mechanical bridge plugs and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 or cement plugs) degrade, methane will be able to escape over time and contaminate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underground water supplies.6 Large numbers of wells are required to commercially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extract UFF. Hence, the thousands of abandoned wells from UFF operations pose a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long-term threat to our underground water supplies, as the borehole provides a conduit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between the fractured shale and the aquifers. </a:t>
            </a:r>
            <a:r>
              <a:rPr 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14109-C1CF-B347-9C95-F0366185B1B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13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74BD-3120-B341-A056-EA7C2A24B33B}" type="datetime1">
              <a:rPr lang="en-US" smtClean="0"/>
              <a:t>11/5/15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2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6131-5C6F-5A4A-A283-4006C44751EC}" type="datetime1">
              <a:rPr lang="en-US" smtClean="0"/>
              <a:t>11/5/15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855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6F5CA-5B22-BB4F-A0DB-9AC65C05FD18}" type="datetime1">
              <a:rPr lang="en-US" smtClean="0"/>
              <a:t>11/5/15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344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AF1C3-73DD-AA41-A022-AEE5E0E9B38F}" type="datetime1">
              <a:rPr lang="en-US" smtClean="0"/>
              <a:t>11/5/15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974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BF97C-C108-724A-B7FD-C80CF86ED14C}" type="datetime1">
              <a:rPr lang="en-US" smtClean="0"/>
              <a:t>11/5/15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98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1F29-DFDA-034C-B626-593563E826D8}" type="datetime1">
              <a:rPr lang="en-US" smtClean="0"/>
              <a:t>11/5/15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363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C93A5-2F80-BB4A-8E0E-22C29AA5E42F}" type="datetime1">
              <a:rPr lang="en-US" smtClean="0"/>
              <a:t>11/5/15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456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DE00-C50E-C847-8ABA-601F168456C7}" type="datetime1">
              <a:rPr lang="en-US" smtClean="0"/>
              <a:t>11/5/15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463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7323-B633-9B42-AB68-06BDBF6BA8A4}" type="datetime1">
              <a:rPr lang="en-US" smtClean="0"/>
              <a:t>11/5/15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775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E7A9-DA9A-7C4C-A0D7-F447122C6EC7}" type="datetime1">
              <a:rPr lang="en-US" smtClean="0"/>
              <a:t>11/5/15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567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9AE06-BE0A-F047-BD0B-231789210BFE}" type="datetime1">
              <a:rPr lang="en-US" smtClean="0"/>
              <a:t>11/5/15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71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0540A-E61B-4346-A94F-585B6FB2CE67}" type="datetime1">
              <a:rPr lang="en-US" smtClean="0"/>
              <a:t>11/5/15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Geert Decock, Food &amp; Water Europe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AC590-BF38-E247-8F51-1630301DE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610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922235"/>
            <a:ext cx="9404604" cy="1470025"/>
          </a:xfrm>
        </p:spPr>
        <p:txBody>
          <a:bodyPr>
            <a:normAutofit/>
          </a:bodyPr>
          <a:lstStyle/>
          <a:p>
            <a:r>
              <a:rPr lang="en-US" sz="2200" b="1" dirty="0" err="1" smtClean="0"/>
              <a:t>Agorà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dell’acqua</a:t>
            </a:r>
            <a:r>
              <a:rPr lang="en-US" sz="2200" b="1" dirty="0" smtClean="0"/>
              <a:t> e </a:t>
            </a:r>
            <a:r>
              <a:rPr lang="en-US" sz="2200" b="1" dirty="0" err="1" smtClean="0"/>
              <a:t>dei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beni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comuni</a:t>
            </a:r>
            <a:r>
              <a:rPr lang="en-US" sz="2200" b="1" dirty="0" smtClean="0"/>
              <a:t/>
            </a:r>
            <a:br>
              <a:rPr lang="en-US" sz="2200" b="1" dirty="0" smtClean="0"/>
            </a:br>
            <a:r>
              <a:rPr lang="en-US" sz="2200" b="1" dirty="0" smtClean="0"/>
              <a:t>Roma, 7-8 </a:t>
            </a:r>
            <a:r>
              <a:rPr lang="en-US" sz="2200" b="1" dirty="0" err="1" smtClean="0"/>
              <a:t>Novembre</a:t>
            </a:r>
            <a:r>
              <a:rPr lang="en-US" sz="2200" b="1" dirty="0" smtClean="0"/>
              <a:t> 2015</a:t>
            </a:r>
            <a:endParaRPr lang="en-US" sz="2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7965" y="5481364"/>
            <a:ext cx="6109855" cy="1030273"/>
          </a:xfrm>
        </p:spPr>
        <p:txBody>
          <a:bodyPr>
            <a:normAutofit fontScale="70000" lnSpcReduction="20000"/>
          </a:bodyPr>
          <a:lstStyle/>
          <a:p>
            <a:endParaRPr lang="en-US" dirty="0"/>
          </a:p>
          <a:p>
            <a:r>
              <a:rPr lang="en-US" dirty="0" smtClean="0"/>
              <a:t>David Sánchez </a:t>
            </a:r>
            <a:r>
              <a:rPr lang="en-US" dirty="0" err="1" smtClean="0"/>
              <a:t>Carpio</a:t>
            </a:r>
            <a:endParaRPr lang="en-US" dirty="0" smtClean="0"/>
          </a:p>
          <a:p>
            <a:r>
              <a:rPr lang="en-US" dirty="0" smtClean="0"/>
              <a:t>Food &amp; Water Europe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151150"/>
            <a:ext cx="2128676" cy="954643"/>
          </a:xfrm>
          <a:prstGeom prst="rect">
            <a:avLst/>
          </a:prstGeom>
        </p:spPr>
      </p:pic>
      <p:pic>
        <p:nvPicPr>
          <p:cNvPr id="5" name="Picture 4" descr="Screen Shot 2015-11-04 at 3.46.1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96" y="3152601"/>
            <a:ext cx="7313011" cy="199655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3854" y="2021366"/>
            <a:ext cx="940460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 smtClean="0"/>
              <a:t>Dal </a:t>
            </a:r>
            <a:r>
              <a:rPr lang="en-US" sz="2200" b="1" dirty="0" err="1" smtClean="0"/>
              <a:t>ciclo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integrale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dell’acqua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alla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difesa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dei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territori</a:t>
            </a:r>
            <a:r>
              <a:rPr lang="en-US" sz="2200" b="1" dirty="0" smtClean="0"/>
              <a:t>: verso la COP21 di </a:t>
            </a:r>
            <a:r>
              <a:rPr lang="en-US" sz="2200" b="1" dirty="0" err="1" smtClean="0"/>
              <a:t>Parigi</a:t>
            </a:r>
            <a:endParaRPr lang="en-US" sz="2200" b="1" dirty="0" smtClean="0"/>
          </a:p>
          <a:p>
            <a:r>
              <a:rPr lang="en-US" sz="2200" b="1" dirty="0" smtClean="0"/>
              <a:t>FRACKING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365776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Water pollution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Many pathways possible</a:t>
            </a:r>
          </a:p>
          <a:p>
            <a:pPr lvl="1"/>
            <a:r>
              <a:rPr lang="en-US" dirty="0" smtClean="0"/>
              <a:t>Surface: Spills, leaks &amp; blowouts</a:t>
            </a:r>
          </a:p>
          <a:p>
            <a:pPr lvl="1"/>
            <a:r>
              <a:rPr lang="en-US" dirty="0" smtClean="0"/>
              <a:t>Underground: leaky well casings / well integrity failure</a:t>
            </a:r>
          </a:p>
          <a:p>
            <a:pPr lvl="1"/>
            <a:r>
              <a:rPr lang="en-US" dirty="0" smtClean="0"/>
              <a:t>Long-term effect of abandoned wells?</a:t>
            </a:r>
          </a:p>
          <a:p>
            <a:r>
              <a:rPr lang="en-US" dirty="0" smtClean="0"/>
              <a:t>Challenge of treating large volumes of heavily contaminated waste </a:t>
            </a:r>
            <a:r>
              <a:rPr lang="en-US" dirty="0"/>
              <a:t>water </a:t>
            </a:r>
            <a:endParaRPr lang="en-US" dirty="0" smtClean="0"/>
          </a:p>
          <a:p>
            <a:pPr lvl="1"/>
            <a:r>
              <a:rPr lang="en-US" dirty="0" smtClean="0"/>
              <a:t>Need for specialized treatment plants</a:t>
            </a:r>
          </a:p>
          <a:p>
            <a:pPr lvl="1"/>
            <a:r>
              <a:rPr lang="en-US" dirty="0" smtClean="0"/>
              <a:t>Deep well injection … but seismic risks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653" y="1274390"/>
            <a:ext cx="1728347" cy="65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357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Fracking Chemicals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Lack of transparency about the chemicals used:</a:t>
            </a:r>
          </a:p>
          <a:p>
            <a:r>
              <a:rPr lang="en-US" dirty="0" smtClean="0"/>
              <a:t>Only </a:t>
            </a:r>
            <a:r>
              <a:rPr lang="en-US" dirty="0" smtClean="0"/>
              <a:t>1-5% of overall volume, but …</a:t>
            </a:r>
          </a:p>
          <a:p>
            <a:r>
              <a:rPr lang="en-US" dirty="0" smtClean="0"/>
              <a:t>… large volumes of (toxic) chemicals in fracking fluids</a:t>
            </a:r>
          </a:p>
          <a:p>
            <a:pPr lvl="1"/>
            <a:r>
              <a:rPr lang="en-US" dirty="0" smtClean="0"/>
              <a:t>Gelling agents: e.g. diesel</a:t>
            </a:r>
          </a:p>
          <a:p>
            <a:pPr lvl="1"/>
            <a:r>
              <a:rPr lang="en-US" dirty="0" smtClean="0"/>
              <a:t>Biocides: e.g. </a:t>
            </a:r>
            <a:r>
              <a:rPr lang="en-US" dirty="0" err="1" smtClean="0"/>
              <a:t>glutaraldehyde</a:t>
            </a:r>
            <a:endParaRPr lang="en-US" dirty="0" smtClean="0"/>
          </a:p>
          <a:p>
            <a:pPr lvl="1"/>
            <a:r>
              <a:rPr lang="en-US" dirty="0" smtClean="0"/>
              <a:t>Corrosion inhibitor: e.g. methanol</a:t>
            </a:r>
          </a:p>
          <a:p>
            <a:r>
              <a:rPr lang="en-US" dirty="0" err="1" smtClean="0"/>
              <a:t>Scepticism</a:t>
            </a:r>
            <a:r>
              <a:rPr lang="en-US" dirty="0" smtClean="0"/>
              <a:t> needed about ‘chemical-free fracking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787" y="533341"/>
            <a:ext cx="1728347" cy="65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73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Community impacts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4390"/>
            <a:ext cx="8229600" cy="5583610"/>
          </a:xfrm>
        </p:spPr>
        <p:txBody>
          <a:bodyPr>
            <a:normAutofit/>
          </a:bodyPr>
          <a:lstStyle/>
          <a:p>
            <a:r>
              <a:rPr lang="en-US" dirty="0" smtClean="0"/>
              <a:t>Impact on local roads</a:t>
            </a:r>
          </a:p>
          <a:p>
            <a:pPr lvl="1"/>
            <a:r>
              <a:rPr lang="en-US" dirty="0"/>
              <a:t>12.000-48.000 truck </a:t>
            </a:r>
            <a:r>
              <a:rPr lang="en-US" dirty="0" smtClean="0"/>
              <a:t>movements / well pad</a:t>
            </a:r>
          </a:p>
          <a:p>
            <a:r>
              <a:rPr lang="en-US" dirty="0" smtClean="0"/>
              <a:t>Transport of oil and gas</a:t>
            </a:r>
          </a:p>
          <a:p>
            <a:pPr lvl="1"/>
            <a:r>
              <a:rPr lang="en-US" dirty="0" smtClean="0"/>
              <a:t>Gas: Gathering pipelines + compressor stations</a:t>
            </a:r>
          </a:p>
          <a:p>
            <a:pPr lvl="1"/>
            <a:r>
              <a:rPr lang="en-US" dirty="0" smtClean="0"/>
              <a:t>Shale oil: via rail</a:t>
            </a:r>
          </a:p>
          <a:p>
            <a:pPr lvl="2"/>
            <a:r>
              <a:rPr lang="en-US" sz="2800" dirty="0" smtClean="0"/>
              <a:t>Train derailments</a:t>
            </a:r>
          </a:p>
          <a:p>
            <a:pPr lvl="2"/>
            <a:r>
              <a:rPr lang="en-US" sz="2800" dirty="0" smtClean="0"/>
              <a:t>Concerns about volatility of shale oil due to presence of Volatile Organic Compounds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9387" y="495457"/>
            <a:ext cx="1728347" cy="6516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9734" y="5408892"/>
            <a:ext cx="2709334" cy="20293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5408892"/>
            <a:ext cx="1615548" cy="16101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0454" y="4910666"/>
            <a:ext cx="1423545" cy="253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68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55600"/>
            <a:ext cx="8343900" cy="61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278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355600"/>
            <a:ext cx="8242300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266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508000"/>
            <a:ext cx="8305800" cy="58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56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100" y="651932"/>
            <a:ext cx="7154566" cy="542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204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381000"/>
            <a:ext cx="82042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7952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9" y="732367"/>
            <a:ext cx="7783459" cy="519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2411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 situation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739" y="1417638"/>
            <a:ext cx="8391061" cy="5279458"/>
          </a:xfrm>
        </p:spPr>
        <p:txBody>
          <a:bodyPr>
            <a:normAutofit/>
          </a:bodyPr>
          <a:lstStyle/>
          <a:p>
            <a:r>
              <a:rPr lang="en-US" dirty="0" smtClean="0"/>
              <a:t>No commercial, large-scale extraction anywhere in Europe</a:t>
            </a:r>
          </a:p>
          <a:p>
            <a:endParaRPr lang="en-US" dirty="0" smtClean="0"/>
          </a:p>
          <a:p>
            <a:r>
              <a:rPr lang="en-US" dirty="0" smtClean="0"/>
              <a:t>Only in United States and Canada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Bans/</a:t>
            </a:r>
            <a:r>
              <a:rPr lang="en-US" dirty="0" err="1" smtClean="0"/>
              <a:t>Moratorim</a:t>
            </a:r>
            <a:r>
              <a:rPr lang="en-US" dirty="0" smtClean="0"/>
              <a:t> in France, Bulgaria, The Netherlands, Germany, Ireland, Scotland, Wales, Catalonia, Basque Country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475" y="274638"/>
            <a:ext cx="1728347" cy="65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494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0"/>
            <a:ext cx="84538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62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638"/>
            <a:ext cx="8414981" cy="5157692"/>
          </a:xfrm>
        </p:spPr>
        <p:txBody>
          <a:bodyPr>
            <a:normAutofit/>
          </a:bodyPr>
          <a:lstStyle/>
          <a:p>
            <a:r>
              <a:rPr lang="en-US" dirty="0" smtClean="0"/>
              <a:t>Occupy land in </a:t>
            </a:r>
            <a:r>
              <a:rPr lang="en-US" dirty="0" err="1" smtClean="0"/>
              <a:t>Zamosc</a:t>
            </a:r>
            <a:r>
              <a:rPr lang="en-US" smtClean="0"/>
              <a:t>, Poland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475" y="274638"/>
            <a:ext cx="1728347" cy="6516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032001"/>
            <a:ext cx="7129475" cy="473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29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638"/>
            <a:ext cx="8414981" cy="5157692"/>
          </a:xfrm>
        </p:spPr>
        <p:txBody>
          <a:bodyPr>
            <a:normAutofit/>
          </a:bodyPr>
          <a:lstStyle/>
          <a:p>
            <a:r>
              <a:rPr lang="en-US" dirty="0" smtClean="0"/>
              <a:t>Block drilling rig (</a:t>
            </a:r>
            <a:r>
              <a:rPr lang="en-US" dirty="0" err="1" smtClean="0"/>
              <a:t>Balcombe</a:t>
            </a:r>
            <a:r>
              <a:rPr lang="en-US" dirty="0" smtClean="0"/>
              <a:t>, UK)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475" y="274638"/>
            <a:ext cx="1728347" cy="6516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264833"/>
            <a:ext cx="8001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01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638"/>
            <a:ext cx="8414981" cy="5157692"/>
          </a:xfrm>
        </p:spPr>
        <p:txBody>
          <a:bodyPr>
            <a:normAutofit/>
          </a:bodyPr>
          <a:lstStyle/>
          <a:p>
            <a:r>
              <a:rPr lang="en-US" dirty="0" smtClean="0"/>
              <a:t>Occupy land in </a:t>
            </a:r>
            <a:r>
              <a:rPr lang="en-US" dirty="0" err="1" smtClean="0"/>
              <a:t>Pungesti</a:t>
            </a:r>
            <a:r>
              <a:rPr lang="en-US" dirty="0" smtClean="0"/>
              <a:t>, Romania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475" y="274638"/>
            <a:ext cx="1728347" cy="6516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133" y="1984280"/>
            <a:ext cx="61214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595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638"/>
            <a:ext cx="8414981" cy="5157692"/>
          </a:xfrm>
        </p:spPr>
        <p:txBody>
          <a:bodyPr>
            <a:normAutofit/>
          </a:bodyPr>
          <a:lstStyle/>
          <a:p>
            <a:r>
              <a:rPr lang="en-US" dirty="0" smtClean="0"/>
              <a:t>Actions by Greenpeace UK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475" y="274638"/>
            <a:ext cx="1728347" cy="6516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2134035"/>
            <a:ext cx="8482873" cy="444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781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83" y="274638"/>
            <a:ext cx="8688411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Where water, climate and energy meet: Fracking	for shale gas &amp; oil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847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Water (</a:t>
            </a:r>
            <a:r>
              <a:rPr lang="en-US" dirty="0" err="1" smtClean="0"/>
              <a:t>ab</a:t>
            </a:r>
            <a:r>
              <a:rPr lang="en-US" dirty="0" smtClean="0"/>
              <a:t>)use</a:t>
            </a:r>
          </a:p>
          <a:p>
            <a:pPr lvl="1"/>
            <a:r>
              <a:rPr lang="en-US" dirty="0" smtClean="0"/>
              <a:t>Competes with local water users</a:t>
            </a:r>
          </a:p>
          <a:p>
            <a:endParaRPr lang="en-US" dirty="0" smtClean="0"/>
          </a:p>
          <a:p>
            <a:r>
              <a:rPr lang="en-US" dirty="0" smtClean="0"/>
              <a:t>Water contamination</a:t>
            </a:r>
          </a:p>
          <a:p>
            <a:pPr lvl="1"/>
            <a:r>
              <a:rPr lang="en-US" dirty="0" smtClean="0"/>
              <a:t>Poor water treatment</a:t>
            </a:r>
          </a:p>
          <a:p>
            <a:pPr lvl="1"/>
            <a:r>
              <a:rPr lang="en-US" dirty="0" smtClean="0"/>
              <a:t>Well failure</a:t>
            </a:r>
          </a:p>
          <a:p>
            <a:pPr lvl="1"/>
            <a:r>
              <a:rPr lang="en-US" dirty="0" smtClean="0"/>
              <a:t>Spills and leaks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24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507" y="2194057"/>
            <a:ext cx="1728347" cy="77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610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83" y="274638"/>
            <a:ext cx="8688411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Where water, climate and energy meet: Fracking	for shale gas &amp; oil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847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Shale gas is carbon-intensive fossil fuel</a:t>
            </a:r>
          </a:p>
          <a:p>
            <a:pPr lvl="1"/>
            <a:r>
              <a:rPr lang="en-US" dirty="0" smtClean="0"/>
              <a:t>Fugitive methane emissions</a:t>
            </a:r>
          </a:p>
          <a:p>
            <a:pPr lvl="1"/>
            <a:r>
              <a:rPr lang="en-US" dirty="0" smtClean="0"/>
              <a:t>Not suited as ‘transition fuel’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Land use change</a:t>
            </a:r>
          </a:p>
          <a:p>
            <a:pPr lvl="1"/>
            <a:r>
              <a:rPr lang="en-US" dirty="0" smtClean="0"/>
              <a:t>Drilling 1000s of wells mars landscape.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25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507" y="3224713"/>
            <a:ext cx="1728347" cy="77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6425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Toward COP </a:t>
            </a:r>
            <a:r>
              <a:rPr lang="en-US" dirty="0" smtClean="0"/>
              <a:t>21 in Paris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Put fossil fuels extraction / ‘</a:t>
            </a:r>
            <a:r>
              <a:rPr lang="en-US" dirty="0" err="1" smtClean="0"/>
              <a:t>extractivism</a:t>
            </a:r>
            <a:r>
              <a:rPr lang="en-US" dirty="0" smtClean="0"/>
              <a:t>’ on the agenda</a:t>
            </a:r>
          </a:p>
          <a:p>
            <a:pPr lvl="1"/>
            <a:r>
              <a:rPr lang="en-US" dirty="0" smtClean="0"/>
              <a:t>Ban on fracking, tar sands, Arctic and deep-sea drilling …</a:t>
            </a:r>
          </a:p>
          <a:p>
            <a:endParaRPr lang="en-US" dirty="0"/>
          </a:p>
          <a:p>
            <a:r>
              <a:rPr lang="en-US" dirty="0" smtClean="0"/>
              <a:t>Fossil fuel subsidies</a:t>
            </a:r>
          </a:p>
          <a:p>
            <a:endParaRPr lang="en-US" dirty="0" smtClean="0"/>
          </a:p>
          <a:p>
            <a:r>
              <a:rPr lang="en-US" dirty="0" smtClean="0"/>
              <a:t>Unburnable carbon</a:t>
            </a:r>
          </a:p>
          <a:p>
            <a:endParaRPr lang="en-US" dirty="0" smtClean="0"/>
          </a:p>
          <a:p>
            <a:r>
              <a:rPr lang="en-US" dirty="0" smtClean="0"/>
              <a:t>Focus on origin of emissions, not just ‘end of pipe’ solutions (e.g. Carbon Ca</a:t>
            </a:r>
            <a:r>
              <a:rPr lang="en-US" dirty="0"/>
              <a:t>p</a:t>
            </a:r>
            <a:r>
              <a:rPr lang="en-US" dirty="0" smtClean="0"/>
              <a:t>ture &amp; Storage)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C590-BF38-E247-8F51-1630301DEFFE}" type="slidenum">
              <a:rPr lang="en-US" smtClean="0"/>
              <a:t>26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653" y="97435"/>
            <a:ext cx="1728347" cy="77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450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638"/>
            <a:ext cx="8414981" cy="5157692"/>
          </a:xfrm>
        </p:spPr>
        <p:txBody>
          <a:bodyPr>
            <a:normAutofit/>
          </a:bodyPr>
          <a:lstStyle/>
          <a:p>
            <a:r>
              <a:rPr lang="en-US" dirty="0" smtClean="0"/>
              <a:t>One month of actions against fracking</a:t>
            </a:r>
          </a:p>
          <a:p>
            <a:r>
              <a:rPr lang="en-US" dirty="0" smtClean="0"/>
              <a:t>1250 groups from 64 countries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475" y="274638"/>
            <a:ext cx="1728347" cy="6516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695508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532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4542" r="4542"/>
          <a:stretch>
            <a:fillRect/>
          </a:stretch>
        </p:blipFill>
        <p:spPr>
          <a:xfrm>
            <a:off x="358746" y="103819"/>
            <a:ext cx="8229600" cy="4525963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057" y="1081896"/>
            <a:ext cx="1400368" cy="527966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376297" y="5835494"/>
            <a:ext cx="6271578" cy="6741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www.foodandwatereurope.org</a:t>
            </a:r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817954" y="4881914"/>
            <a:ext cx="4534055" cy="5489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David S</a:t>
            </a:r>
            <a:r>
              <a:rPr lang="en-US" sz="2000" dirty="0" smtClean="0"/>
              <a:t>ánchez </a:t>
            </a:r>
            <a:r>
              <a:rPr lang="en-US" sz="2000" dirty="0" err="1" smtClean="0"/>
              <a:t>dsanchez@fweurope.org</a:t>
            </a:r>
            <a:endParaRPr lang="en-US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7875" y="103819"/>
            <a:ext cx="1512519" cy="1745879"/>
          </a:xfrm>
          <a:prstGeom prst="rect">
            <a:avLst/>
          </a:prstGeom>
        </p:spPr>
      </p:pic>
      <p:cxnSp>
        <p:nvCxnSpPr>
          <p:cNvPr id="12" name="Elbow Connector 11"/>
          <p:cNvCxnSpPr/>
          <p:nvPr/>
        </p:nvCxnSpPr>
        <p:spPr>
          <a:xfrm>
            <a:off x="890380" y="4467448"/>
            <a:ext cx="905247" cy="685800"/>
          </a:xfrm>
          <a:prstGeom prst="bentConnector3">
            <a:avLst/>
          </a:prstGeom>
          <a:ln w="76200" cmpd="sng">
            <a:solidFill>
              <a:schemeClr val="tx2">
                <a:lumMod val="60000"/>
                <a:lumOff val="40000"/>
              </a:schemeClr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332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of shale gas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739" y="1417638"/>
            <a:ext cx="8391061" cy="527945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Why are so many groups opposed to fracking and calling for a ban on fracking?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475" y="274638"/>
            <a:ext cx="1728347" cy="6516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646" y="2827867"/>
            <a:ext cx="3576321" cy="21420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8967" y="3145367"/>
            <a:ext cx="4237567" cy="23879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2538" y="4834663"/>
            <a:ext cx="3046429" cy="202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71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Impacts of shale gas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739" y="1417638"/>
            <a:ext cx="8391061" cy="5157692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2427" y="71830"/>
            <a:ext cx="1728347" cy="6516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873932"/>
            <a:ext cx="6262715" cy="47013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19916" y="2644048"/>
            <a:ext cx="1966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Number of wells 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870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Impacts of shale gas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rcRect t="12135" b="12135"/>
          <a:stretch>
            <a:fillRect/>
          </a:stretch>
        </p:blipFill>
        <p:spPr/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9475" y="274638"/>
            <a:ext cx="1728347" cy="6516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88000" y="6126162"/>
            <a:ext cx="3269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IEA</a:t>
            </a:r>
            <a:r>
              <a:rPr lang="en-US" dirty="0" smtClean="0"/>
              <a:t>: “Be ready</a:t>
            </a:r>
            <a:r>
              <a:rPr lang="en-US" dirty="0"/>
              <a:t> </a:t>
            </a:r>
            <a:r>
              <a:rPr lang="en-US" dirty="0" smtClean="0"/>
              <a:t>to</a:t>
            </a:r>
            <a:r>
              <a:rPr lang="en-US" dirty="0"/>
              <a:t> </a:t>
            </a:r>
            <a:r>
              <a:rPr lang="en-US" dirty="0" smtClean="0"/>
              <a:t>think</a:t>
            </a:r>
            <a:r>
              <a:rPr lang="en-US" dirty="0"/>
              <a:t> </a:t>
            </a:r>
            <a:r>
              <a:rPr lang="en-US" dirty="0" smtClean="0"/>
              <a:t>big</a:t>
            </a:r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8495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Climate impacts </a:t>
            </a:r>
            <a:r>
              <a:rPr lang="en-US" dirty="0"/>
              <a:t>of </a:t>
            </a:r>
            <a:r>
              <a:rPr lang="en-US" dirty="0" smtClean="0"/>
              <a:t>(shale) </a:t>
            </a:r>
            <a:r>
              <a:rPr lang="en-US" dirty="0"/>
              <a:t>gas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Carbon footprint of natural (shale) gas?</a:t>
            </a:r>
          </a:p>
          <a:p>
            <a:endParaRPr lang="en-US" dirty="0" smtClean="0"/>
          </a:p>
          <a:p>
            <a:r>
              <a:rPr lang="en-US" dirty="0" smtClean="0"/>
              <a:t>Gas-fired plant offers climate benefit, compared to efficient coal-fired plants</a:t>
            </a:r>
          </a:p>
          <a:p>
            <a:pPr lvl="1"/>
            <a:r>
              <a:rPr lang="en-US" sz="3200" dirty="0" smtClean="0"/>
              <a:t>Only if leakage rate is ~ 3% from well to power plant</a:t>
            </a:r>
          </a:p>
          <a:p>
            <a:pPr lvl="1"/>
            <a:r>
              <a:rPr lang="en-US" sz="3200" dirty="0" smtClean="0"/>
              <a:t>Higher levels of fugitive methane frequently reported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653" y="0"/>
            <a:ext cx="1728347" cy="65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958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Air pollution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Local air impact</a:t>
            </a:r>
          </a:p>
          <a:p>
            <a:pPr lvl="1"/>
            <a:r>
              <a:rPr lang="en-US" dirty="0" smtClean="0"/>
              <a:t>Diesel engines for fracking equipment &amp; trucks</a:t>
            </a:r>
          </a:p>
          <a:p>
            <a:pPr lvl="1"/>
            <a:r>
              <a:rPr lang="en-US" dirty="0" smtClean="0"/>
              <a:t>Flaring</a:t>
            </a:r>
          </a:p>
          <a:p>
            <a:pPr lvl="1"/>
            <a:r>
              <a:rPr lang="en-US" dirty="0" smtClean="0"/>
              <a:t>Fracking mobilizes pollutants underground:</a:t>
            </a:r>
          </a:p>
          <a:p>
            <a:pPr lvl="2"/>
            <a:r>
              <a:rPr lang="en-US" dirty="0" smtClean="0"/>
              <a:t>BTEX hydrocarbons</a:t>
            </a:r>
          </a:p>
          <a:p>
            <a:pPr lvl="2"/>
            <a:r>
              <a:rPr lang="en-US" dirty="0" smtClean="0"/>
              <a:t>Hydrogen sulfide</a:t>
            </a:r>
          </a:p>
          <a:p>
            <a:pPr lvl="2"/>
            <a:r>
              <a:rPr lang="en-US" dirty="0" smtClean="0"/>
              <a:t>Radon</a:t>
            </a:r>
          </a:p>
          <a:p>
            <a:r>
              <a:rPr lang="en-US" dirty="0" smtClean="0"/>
              <a:t>Hard to monitor: emissions are time- and site-specific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653" y="44752"/>
            <a:ext cx="1728347" cy="65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49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Public health impacts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Nearby residents have a higher risk of exposure to benzene</a:t>
            </a:r>
          </a:p>
          <a:p>
            <a:endParaRPr lang="en-US" dirty="0" smtClean="0"/>
          </a:p>
          <a:p>
            <a:r>
              <a:rPr lang="en-US" dirty="0" smtClean="0"/>
              <a:t>Workers’ health</a:t>
            </a:r>
            <a:endParaRPr lang="en-US" dirty="0"/>
          </a:p>
          <a:p>
            <a:pPr lvl="1"/>
            <a:r>
              <a:rPr lang="en-US" dirty="0"/>
              <a:t>Use of silica sand as </a:t>
            </a:r>
            <a:r>
              <a:rPr lang="en-US" dirty="0" err="1"/>
              <a:t>proppant</a:t>
            </a:r>
            <a:r>
              <a:rPr lang="en-US" dirty="0"/>
              <a:t> </a:t>
            </a:r>
            <a:r>
              <a:rPr lang="en-US" dirty="0">
                <a:sym typeface="Wingdings"/>
              </a:rPr>
              <a:t> silicosis</a:t>
            </a:r>
          </a:p>
          <a:p>
            <a:pPr lvl="1"/>
            <a:r>
              <a:rPr lang="en-US" dirty="0" smtClean="0">
                <a:sym typeface="Wingdings"/>
              </a:rPr>
              <a:t>Higher </a:t>
            </a:r>
            <a:r>
              <a:rPr lang="en-US" dirty="0">
                <a:sym typeface="Wingdings"/>
              </a:rPr>
              <a:t>rate of work </a:t>
            </a:r>
            <a:r>
              <a:rPr lang="en-US" dirty="0" smtClean="0">
                <a:sym typeface="Wingdings"/>
              </a:rPr>
              <a:t>accidents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Large-scale fracking also has social impacts:</a:t>
            </a:r>
          </a:p>
          <a:p>
            <a:pPr lvl="1"/>
            <a:r>
              <a:rPr lang="en-US" dirty="0" smtClean="0"/>
              <a:t>Traffic accidents, housing shortage, etc.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053" y="316971"/>
            <a:ext cx="1728347" cy="65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99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impacts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638"/>
            <a:ext cx="8492353" cy="5157692"/>
          </a:xfrm>
        </p:spPr>
        <p:txBody>
          <a:bodyPr>
            <a:normAutofit/>
          </a:bodyPr>
          <a:lstStyle/>
          <a:p>
            <a:r>
              <a:rPr lang="en-US" dirty="0" smtClean="0"/>
              <a:t>Millions of liters of water</a:t>
            </a:r>
          </a:p>
          <a:p>
            <a:pPr lvl="1"/>
            <a:r>
              <a:rPr lang="en-US" dirty="0" smtClean="0"/>
              <a:t>15 millions for </a:t>
            </a:r>
            <a:r>
              <a:rPr lang="en-US" dirty="0" err="1" smtClean="0"/>
              <a:t>fracking</a:t>
            </a:r>
            <a:endParaRPr lang="en-US" dirty="0" smtClean="0"/>
          </a:p>
          <a:p>
            <a:pPr lvl="1"/>
            <a:r>
              <a:rPr lang="en-US" dirty="0" smtClean="0"/>
              <a:t>Extra 10 for maintenance</a:t>
            </a:r>
          </a:p>
          <a:p>
            <a:r>
              <a:rPr lang="en-US" dirty="0" smtClean="0"/>
              <a:t>A lot of the water is never recovered (20-90%)</a:t>
            </a:r>
          </a:p>
          <a:p>
            <a:r>
              <a:rPr lang="en-US" dirty="0" err="1" smtClean="0"/>
              <a:t>Flowback</a:t>
            </a:r>
            <a:r>
              <a:rPr lang="en-US" dirty="0" smtClean="0"/>
              <a:t> </a:t>
            </a:r>
            <a:r>
              <a:rPr lang="en-US" dirty="0" smtClean="0"/>
              <a:t>hard to treat</a:t>
            </a:r>
          </a:p>
          <a:p>
            <a:r>
              <a:rPr lang="en-US" dirty="0" smtClean="0"/>
              <a:t>Well integrity problems: methane contamination in aquifers</a:t>
            </a:r>
          </a:p>
          <a:p>
            <a:r>
              <a:rPr lang="en-US" dirty="0"/>
              <a:t>Regional impact on water supply</a:t>
            </a:r>
          </a:p>
          <a:p>
            <a:pPr lvl="1"/>
            <a:r>
              <a:rPr lang="en-US" dirty="0"/>
              <a:t>Competition with households, farmers, industry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475" y="274638"/>
            <a:ext cx="1728347" cy="65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508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3994</TotalTime>
  <Words>1161</Words>
  <Application>Microsoft Macintosh PowerPoint</Application>
  <PresentationFormat>On-screen Show (4:3)</PresentationFormat>
  <Paragraphs>180</Paragraphs>
  <Slides>28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Agorà dell’acqua e dei beni comuni Roma, 7-8 Novembre 2015</vt:lpstr>
      <vt:lpstr>PowerPoint Presentation</vt:lpstr>
      <vt:lpstr>Impacts of shale gas</vt:lpstr>
      <vt:lpstr>Impacts of shale gas</vt:lpstr>
      <vt:lpstr>Impacts of shale gas</vt:lpstr>
      <vt:lpstr>Climate impacts of (shale) gas</vt:lpstr>
      <vt:lpstr>Air pollution</vt:lpstr>
      <vt:lpstr>Public health impacts</vt:lpstr>
      <vt:lpstr>Water impacts</vt:lpstr>
      <vt:lpstr>Water pollution</vt:lpstr>
      <vt:lpstr>Fracking Chemicals</vt:lpstr>
      <vt:lpstr>Community impacts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EU situation</vt:lpstr>
      <vt:lpstr>Resistance</vt:lpstr>
      <vt:lpstr>Resistance</vt:lpstr>
      <vt:lpstr>Resistance</vt:lpstr>
      <vt:lpstr>Resistance</vt:lpstr>
      <vt:lpstr>Where water, climate and energy meet: Fracking for shale gas &amp; oil</vt:lpstr>
      <vt:lpstr>Where water, climate and energy meet: Fracking for shale gas &amp; oil</vt:lpstr>
      <vt:lpstr>Toward COP 21 in Paris</vt:lpstr>
      <vt:lpstr>Resistance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and Climate The European Public Water Operators’ commitment  to water resources protection 2nd session:  Water and Climate, a Common Destiny </dc:title>
  <dc:creator>Geert De Cock</dc:creator>
  <cp:lastModifiedBy>David Sanchez</cp:lastModifiedBy>
  <cp:revision>29</cp:revision>
  <dcterms:created xsi:type="dcterms:W3CDTF">2015-10-12T15:37:28Z</dcterms:created>
  <dcterms:modified xsi:type="dcterms:W3CDTF">2015-11-05T11:59:48Z</dcterms:modified>
</cp:coreProperties>
</file>