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1" r:id="rId3"/>
    <p:sldId id="263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56" r:id="rId15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09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780-F229-074D-88DC-0066520BA26B}" type="datetimeFigureOut">
              <a:rPr lang="it-IT" smtClean="0"/>
              <a:t>07/11/15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9434-E651-1F46-90C9-B421613CF5D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5877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780-F229-074D-88DC-0066520BA26B}" type="datetimeFigureOut">
              <a:rPr lang="it-IT" smtClean="0"/>
              <a:t>07/11/15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9434-E651-1F46-90C9-B421613CF5D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595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780-F229-074D-88DC-0066520BA26B}" type="datetimeFigureOut">
              <a:rPr lang="it-IT" smtClean="0"/>
              <a:t>07/11/15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9434-E651-1F46-90C9-B421613CF5D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012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780-F229-074D-88DC-0066520BA26B}" type="datetimeFigureOut">
              <a:rPr lang="it-IT" smtClean="0"/>
              <a:t>07/11/15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9434-E651-1F46-90C9-B421613CF5D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938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780-F229-074D-88DC-0066520BA26B}" type="datetimeFigureOut">
              <a:rPr lang="it-IT" smtClean="0"/>
              <a:t>07/11/15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9434-E651-1F46-90C9-B421613CF5D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7823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780-F229-074D-88DC-0066520BA26B}" type="datetimeFigureOut">
              <a:rPr lang="it-IT" smtClean="0"/>
              <a:t>07/11/15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9434-E651-1F46-90C9-B421613CF5D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6920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780-F229-074D-88DC-0066520BA26B}" type="datetimeFigureOut">
              <a:rPr lang="it-IT" smtClean="0"/>
              <a:t>07/11/15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9434-E651-1F46-90C9-B421613CF5D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8972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780-F229-074D-88DC-0066520BA26B}" type="datetimeFigureOut">
              <a:rPr lang="it-IT" smtClean="0"/>
              <a:t>07/11/15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9434-E651-1F46-90C9-B421613CF5D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5121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780-F229-074D-88DC-0066520BA26B}" type="datetimeFigureOut">
              <a:rPr lang="it-IT" smtClean="0"/>
              <a:t>07/11/15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9434-E651-1F46-90C9-B421613CF5D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3199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780-F229-074D-88DC-0066520BA26B}" type="datetimeFigureOut">
              <a:rPr lang="it-IT" smtClean="0"/>
              <a:t>07/11/15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9434-E651-1F46-90C9-B421613CF5D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3596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780-F229-074D-88DC-0066520BA26B}" type="datetimeFigureOut">
              <a:rPr lang="it-IT" smtClean="0"/>
              <a:t>07/11/15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9434-E651-1F46-90C9-B421613CF5D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9344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BE780-F229-074D-88DC-0066520BA26B}" type="datetimeFigureOut">
              <a:rPr lang="it-IT" smtClean="0"/>
              <a:t>07/11/15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9434-E651-1F46-90C9-B421613CF5D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494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waterhumanrighttreaty.org" TargetMode="Externa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29303" y="2887578"/>
            <a:ext cx="8273291" cy="3252875"/>
          </a:xfrm>
        </p:spPr>
        <p:txBody>
          <a:bodyPr>
            <a:normAutofit/>
          </a:bodyPr>
          <a:lstStyle/>
          <a:p>
            <a:pPr algn="l"/>
            <a:r>
              <a:rPr lang="it-IT" dirty="0">
                <a:solidFill>
                  <a:srgbClr val="000000"/>
                </a:solidFill>
              </a:rPr>
              <a:t>P</a:t>
            </a:r>
            <a:r>
              <a:rPr lang="it-IT" dirty="0" smtClean="0">
                <a:solidFill>
                  <a:srgbClr val="000000"/>
                </a:solidFill>
              </a:rPr>
              <a:t>roposta del CICMA di </a:t>
            </a:r>
            <a:r>
              <a:rPr lang="it-IT" dirty="0">
                <a:solidFill>
                  <a:srgbClr val="000000"/>
                </a:solidFill>
              </a:rPr>
              <a:t>un </a:t>
            </a:r>
            <a:r>
              <a:rPr lang="it-IT" dirty="0" smtClean="0">
                <a:solidFill>
                  <a:srgbClr val="000000"/>
                </a:solidFill>
              </a:rPr>
              <a:t>“</a:t>
            </a:r>
            <a:r>
              <a:rPr lang="it-IT" b="1" dirty="0" smtClean="0">
                <a:solidFill>
                  <a:srgbClr val="000000"/>
                </a:solidFill>
              </a:rPr>
              <a:t>Protocollo </a:t>
            </a:r>
            <a:r>
              <a:rPr lang="it-IT" b="1" dirty="0">
                <a:solidFill>
                  <a:srgbClr val="000000"/>
                </a:solidFill>
              </a:rPr>
              <a:t>Opzionale al Patto Internazionale sui Diritti economici sociali e </a:t>
            </a:r>
            <a:r>
              <a:rPr lang="it-IT" b="1" dirty="0" smtClean="0">
                <a:solidFill>
                  <a:srgbClr val="000000"/>
                </a:solidFill>
              </a:rPr>
              <a:t>culturali” </a:t>
            </a:r>
            <a:r>
              <a:rPr lang="it-IT" b="1" dirty="0">
                <a:solidFill>
                  <a:srgbClr val="000000"/>
                </a:solidFill>
              </a:rPr>
              <a:t>(PIDESC)</a:t>
            </a:r>
            <a:r>
              <a:rPr lang="it-IT" dirty="0">
                <a:solidFill>
                  <a:srgbClr val="000000"/>
                </a:solidFill>
              </a:rPr>
              <a:t>  che </a:t>
            </a:r>
            <a:r>
              <a:rPr lang="it-IT" dirty="0" smtClean="0">
                <a:solidFill>
                  <a:srgbClr val="000000"/>
                </a:solidFill>
              </a:rPr>
              <a:t>definisca </a:t>
            </a:r>
            <a:r>
              <a:rPr lang="it-IT" dirty="0">
                <a:solidFill>
                  <a:srgbClr val="000000"/>
                </a:solidFill>
              </a:rPr>
              <a:t>le modalità per rendere concreto il </a:t>
            </a:r>
            <a:r>
              <a:rPr lang="it-IT" b="1" dirty="0" smtClean="0">
                <a:solidFill>
                  <a:srgbClr val="000000"/>
                </a:solidFill>
              </a:rPr>
              <a:t>“</a:t>
            </a:r>
            <a:r>
              <a:rPr lang="it-IT" b="1" dirty="0" smtClean="0">
                <a:solidFill>
                  <a:srgbClr val="000000"/>
                </a:solidFill>
              </a:rPr>
              <a:t>Diritto </a:t>
            </a:r>
            <a:r>
              <a:rPr lang="it-IT" b="1" dirty="0">
                <a:solidFill>
                  <a:srgbClr val="000000"/>
                </a:solidFill>
              </a:rPr>
              <a:t>umano all'acqua e ai servizi </a:t>
            </a:r>
            <a:r>
              <a:rPr lang="it-IT" b="1" dirty="0" smtClean="0">
                <a:solidFill>
                  <a:srgbClr val="000000"/>
                </a:solidFill>
              </a:rPr>
              <a:t>igienici”</a:t>
            </a:r>
            <a:endParaRPr lang="it-IT" dirty="0" smtClean="0">
              <a:solidFill>
                <a:srgbClr val="000000"/>
              </a:solidFill>
            </a:endParaRPr>
          </a:p>
          <a:p>
            <a:pPr algn="r"/>
            <a:r>
              <a:rPr lang="it-IT" dirty="0" smtClean="0">
                <a:solidFill>
                  <a:srgbClr val="000000"/>
                </a:solidFill>
              </a:rPr>
              <a:t>Marco </a:t>
            </a:r>
            <a:r>
              <a:rPr lang="it-IT" dirty="0" err="1" smtClean="0">
                <a:solidFill>
                  <a:srgbClr val="000000"/>
                </a:solidFill>
              </a:rPr>
              <a:t>Iob</a:t>
            </a:r>
            <a:endParaRPr lang="it-IT" dirty="0">
              <a:solidFill>
                <a:srgbClr val="000000"/>
              </a:solidFill>
            </a:endParaRPr>
          </a:p>
        </p:txBody>
      </p:sp>
      <p:pic>
        <p:nvPicPr>
          <p:cNvPr id="4" name="Immagine 3" descr="logo-con-banner_medio-416x2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307" y="610577"/>
            <a:ext cx="39624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964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1200"/>
            <a:ext cx="8229600" cy="504613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2800" b="1" i="1" dirty="0">
                <a:solidFill>
                  <a:srgbClr val="FF0000"/>
                </a:solidFill>
              </a:rPr>
              <a:t>La strategia prescelta</a:t>
            </a:r>
            <a:r>
              <a:rPr lang="it-IT" sz="2800" b="1" dirty="0">
                <a:solidFill>
                  <a:srgbClr val="FF0000"/>
                </a:solidFill>
              </a:rPr>
              <a:t> </a:t>
            </a:r>
            <a:r>
              <a:rPr lang="it-IT" sz="2800" i="1" dirty="0"/>
              <a:t>è stata quella di redigere un progetto in conformità con i principi proposti dal Manifesto </a:t>
            </a:r>
            <a:r>
              <a:rPr lang="it-IT" sz="2800" i="1" dirty="0" smtClean="0"/>
              <a:t>per </a:t>
            </a:r>
            <a:r>
              <a:rPr lang="it-IT" sz="2800" i="1" dirty="0"/>
              <a:t>il </a:t>
            </a:r>
            <a:r>
              <a:rPr lang="it-IT" sz="2800" i="1" dirty="0" smtClean="0"/>
              <a:t>contratto mondiale dell’acqua, con i </a:t>
            </a:r>
            <a:r>
              <a:rPr lang="it-IT" sz="2800" i="1" dirty="0"/>
              <a:t>principi condivisi con i Movimenti dell’acqua e formalizzati nelle </a:t>
            </a:r>
            <a:r>
              <a:rPr lang="it-IT" sz="2800" i="1" dirty="0" smtClean="0"/>
              <a:t>Dichiarazioni </a:t>
            </a:r>
            <a:r>
              <a:rPr lang="it-IT" sz="2800" i="1" dirty="0"/>
              <a:t>delle </a:t>
            </a:r>
            <a:r>
              <a:rPr lang="it-IT" sz="2800" i="1" dirty="0" smtClean="0"/>
              <a:t>diverse edizioni </a:t>
            </a:r>
            <a:r>
              <a:rPr lang="it-IT" sz="2800" i="1" dirty="0"/>
              <a:t>dei Forum Mondiali </a:t>
            </a:r>
            <a:r>
              <a:rPr lang="it-IT" sz="2800" i="1" dirty="0" smtClean="0"/>
              <a:t>alternativi e del FSM.</a:t>
            </a:r>
            <a:r>
              <a:rPr lang="it-IT" sz="2800" dirty="0" smtClean="0"/>
              <a:t>  </a:t>
            </a:r>
            <a:endParaRPr lang="it-IT" sz="2800" dirty="0"/>
          </a:p>
          <a:p>
            <a:pPr marL="0" indent="0">
              <a:buNone/>
            </a:pPr>
            <a:endParaRPr lang="it-IT" sz="2800" dirty="0" smtClean="0"/>
          </a:p>
          <a:p>
            <a:pPr marL="0" indent="0">
              <a:buNone/>
            </a:pPr>
            <a:r>
              <a:rPr lang="it-IT" sz="2800" dirty="0" smtClean="0"/>
              <a:t>Nel </a:t>
            </a:r>
            <a:r>
              <a:rPr lang="it-IT" sz="2800" dirty="0"/>
              <a:t>rispetto di questi principi durante un anno di lavoro congiunto col Dipartimento delle Scienze Giuridiche Nazionali/Internazionali dell’Università Bicocca di Milano, si è identificato come strumento di diritto internazionale fattibile un </a:t>
            </a:r>
            <a:r>
              <a:rPr lang="it-IT" sz="2800" b="1" i="1" dirty="0"/>
              <a:t>Secondo</a:t>
            </a:r>
            <a:r>
              <a:rPr lang="it-IT" sz="2800" b="1" dirty="0"/>
              <a:t> </a:t>
            </a:r>
            <a:r>
              <a:rPr lang="it-IT" sz="2800" b="1" i="1" dirty="0"/>
              <a:t>Protocollo opzionale al Patto Internazionale sui Diritti economici, sociali e culturali delle NU</a:t>
            </a:r>
            <a:r>
              <a:rPr lang="it-IT" sz="2800" dirty="0"/>
              <a:t> (PIDESC), di cui è stato redatto un progetto. </a:t>
            </a:r>
          </a:p>
        </p:txBody>
      </p:sp>
    </p:spTree>
    <p:extLst>
      <p:ext uri="{BB962C8B-B14F-4D97-AF65-F5344CB8AC3E}">
        <p14:creationId xmlns:p14="http://schemas.microsoft.com/office/powerpoint/2010/main" val="3661183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1199"/>
            <a:ext cx="8229600" cy="560493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sz="2800" b="1" dirty="0"/>
              <a:t>Quali sono gli elementi innovativi del 2°Protocollo Opzionale alla Convenzione </a:t>
            </a:r>
            <a:r>
              <a:rPr lang="it-IT" sz="2800" b="1" dirty="0" smtClean="0"/>
              <a:t>PIDESC?</a:t>
            </a:r>
            <a:endParaRPr lang="it-IT" sz="2800" dirty="0"/>
          </a:p>
          <a:p>
            <a:pPr marL="0" indent="0">
              <a:buNone/>
            </a:pPr>
            <a:endParaRPr lang="it-IT" sz="2800" dirty="0" smtClean="0"/>
          </a:p>
          <a:p>
            <a:pPr marL="0" indent="0">
              <a:buNone/>
            </a:pPr>
            <a:r>
              <a:rPr lang="it-IT" sz="2800" dirty="0"/>
              <a:t>Il Protocollo Internazionale se ratificato dagli Stati </a:t>
            </a:r>
            <a:r>
              <a:rPr lang="it-IT" sz="2800" dirty="0" err="1"/>
              <a:t>introdurra</a:t>
            </a:r>
            <a:r>
              <a:rPr lang="it-IT" sz="2800" dirty="0"/>
              <a:t>̀ le seguenti obbligazioni : </a:t>
            </a:r>
            <a:endParaRPr lang="it-IT" sz="2800" dirty="0"/>
          </a:p>
          <a:p>
            <a:r>
              <a:rPr lang="it-IT" sz="2800" i="1" dirty="0"/>
              <a:t>Quantifica </a:t>
            </a:r>
            <a:r>
              <a:rPr lang="it-IT" sz="2800" dirty="0"/>
              <a:t>il diritto umano </a:t>
            </a:r>
            <a:r>
              <a:rPr lang="it-IT" sz="2800" dirty="0" smtClean="0"/>
              <a:t>all’acqua, </a:t>
            </a:r>
            <a:r>
              <a:rPr lang="it-IT" sz="2800" dirty="0"/>
              <a:t>l’obbligo degli Stati a livello di presa a carico dei costi e dei </a:t>
            </a:r>
            <a:r>
              <a:rPr lang="it-IT" sz="2800" dirty="0" smtClean="0"/>
              <a:t>criteri </a:t>
            </a:r>
            <a:r>
              <a:rPr lang="it-IT" sz="2800" dirty="0"/>
              <a:t>di </a:t>
            </a:r>
            <a:r>
              <a:rPr lang="it-IT" sz="2800" dirty="0" err="1"/>
              <a:t>accessibilita</a:t>
            </a:r>
            <a:r>
              <a:rPr lang="it-IT" sz="2800" dirty="0"/>
              <a:t>̀ e a dotarsi di misure non regressive rispetto alle legislazioni </a:t>
            </a:r>
            <a:r>
              <a:rPr lang="it-IT" sz="2800" dirty="0" smtClean="0"/>
              <a:t>vigenti</a:t>
            </a:r>
            <a:r>
              <a:rPr lang="it-IT" sz="2800" dirty="0"/>
              <a:t>;</a:t>
            </a:r>
            <a:endParaRPr lang="it-IT" sz="2800" dirty="0"/>
          </a:p>
          <a:p>
            <a:r>
              <a:rPr lang="it-IT" sz="2800" i="1" dirty="0"/>
              <a:t>Definisce </a:t>
            </a:r>
            <a:r>
              <a:rPr lang="it-IT" sz="2800" dirty="0"/>
              <a:t>il diritto umano all’acqua e servizi igienici di base in termini sostanziali e procedurali e </a:t>
            </a:r>
            <a:r>
              <a:rPr lang="it-IT" sz="2800" dirty="0" smtClean="0"/>
              <a:t>quindi </a:t>
            </a:r>
            <a:r>
              <a:rPr lang="it-IT" sz="2800" dirty="0"/>
              <a:t>come esigibili e rivendicabili da </a:t>
            </a:r>
            <a:r>
              <a:rPr lang="it-IT" sz="2800" dirty="0" smtClean="0"/>
              <a:t>chiunque </a:t>
            </a:r>
            <a:r>
              <a:rPr lang="it-IT" sz="2800" dirty="0"/>
              <a:t>con particolare riferimento ai </a:t>
            </a:r>
            <a:r>
              <a:rPr lang="it-IT" sz="2800" dirty="0" smtClean="0"/>
              <a:t>gruppi </a:t>
            </a:r>
            <a:r>
              <a:rPr lang="it-IT" sz="2800" dirty="0" err="1"/>
              <a:t>piu</a:t>
            </a:r>
            <a:r>
              <a:rPr lang="it-IT" sz="2800" dirty="0"/>
              <a:t>̀ vulnerabili; </a:t>
            </a:r>
          </a:p>
          <a:p>
            <a:r>
              <a:rPr lang="it-IT" sz="2800" i="1" dirty="0"/>
              <a:t>Esplicita </a:t>
            </a:r>
            <a:r>
              <a:rPr lang="it-IT" sz="2800" dirty="0"/>
              <a:t>le </a:t>
            </a:r>
            <a:r>
              <a:rPr lang="it-IT" sz="2800" dirty="0" err="1"/>
              <a:t>modalita</a:t>
            </a:r>
            <a:r>
              <a:rPr lang="it-IT" sz="2800" dirty="0"/>
              <a:t>̀ con cui attuare la </a:t>
            </a:r>
            <a:r>
              <a:rPr lang="it-IT" sz="2800" dirty="0" smtClean="0"/>
              <a:t>“misure </a:t>
            </a:r>
            <a:r>
              <a:rPr lang="it-IT" sz="2800" dirty="0"/>
              <a:t>progressive” volte a garantire il diritto </a:t>
            </a:r>
            <a:r>
              <a:rPr lang="it-IT" sz="2800" dirty="0" smtClean="0"/>
              <a:t>all’acqua, </a:t>
            </a:r>
            <a:r>
              <a:rPr lang="it-IT" sz="2800" dirty="0"/>
              <a:t>che non </a:t>
            </a:r>
            <a:r>
              <a:rPr lang="it-IT" sz="2800" dirty="0" err="1"/>
              <a:t>puo</a:t>
            </a:r>
            <a:r>
              <a:rPr lang="it-IT" sz="2800" dirty="0"/>
              <a:t>̀ essere però interpretata come </a:t>
            </a:r>
            <a:r>
              <a:rPr lang="it-IT" sz="2800" dirty="0" smtClean="0"/>
              <a:t>dilazione; si </a:t>
            </a:r>
            <a:r>
              <a:rPr lang="it-IT" sz="2800" dirty="0"/>
              <a:t>introduce un Fondo di </a:t>
            </a:r>
            <a:r>
              <a:rPr lang="it-IT" sz="2800" dirty="0" err="1"/>
              <a:t>solidarieta</a:t>
            </a:r>
            <a:r>
              <a:rPr lang="it-IT" sz="2800" dirty="0"/>
              <a:t>̀ internazionale per il diritto umano all’acqua per sostenere i Paesi che incontrano difficoltà a garantire il diritto </a:t>
            </a:r>
            <a:r>
              <a:rPr lang="it-IT" sz="2800" dirty="0" smtClean="0"/>
              <a:t>all’acqua;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4113492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1199"/>
            <a:ext cx="8229600" cy="5401733"/>
          </a:xfrm>
        </p:spPr>
        <p:txBody>
          <a:bodyPr>
            <a:normAutofit fontScale="77500" lnSpcReduction="20000"/>
          </a:bodyPr>
          <a:lstStyle/>
          <a:p>
            <a:r>
              <a:rPr lang="it-IT" sz="2800" i="1" dirty="0" smtClean="0"/>
              <a:t>Definisce </a:t>
            </a:r>
            <a:r>
              <a:rPr lang="it-IT" sz="2800" dirty="0"/>
              <a:t>l’acqua come “bene comune pubblico”, da gestire in termini di </a:t>
            </a:r>
            <a:r>
              <a:rPr lang="it-IT" sz="2800" dirty="0" err="1"/>
              <a:t>solidarieta</a:t>
            </a:r>
            <a:r>
              <a:rPr lang="it-IT" sz="2800" dirty="0"/>
              <a:t>̀ e si </a:t>
            </a:r>
            <a:r>
              <a:rPr lang="it-IT" sz="2800" dirty="0" smtClean="0"/>
              <a:t>identificano </a:t>
            </a:r>
            <a:r>
              <a:rPr lang="it-IT" sz="2800" dirty="0"/>
              <a:t>le </a:t>
            </a:r>
            <a:r>
              <a:rPr lang="it-IT" sz="2800" dirty="0" err="1"/>
              <a:t>attivita</a:t>
            </a:r>
            <a:r>
              <a:rPr lang="it-IT" sz="2800" dirty="0"/>
              <a:t>̀ e gli usi che lo Stato deve contrastare </a:t>
            </a:r>
            <a:r>
              <a:rPr lang="it-IT" sz="2800" dirty="0" smtClean="0"/>
              <a:t>a </a:t>
            </a:r>
            <a:r>
              <a:rPr lang="it-IT" sz="2800" dirty="0"/>
              <a:t>difesa degli eco-sistemi </a:t>
            </a:r>
            <a:r>
              <a:rPr lang="it-IT" sz="2800" dirty="0"/>
              <a:t>(water </a:t>
            </a:r>
            <a:r>
              <a:rPr lang="it-IT" sz="2800" dirty="0" err="1"/>
              <a:t>grabbing</a:t>
            </a:r>
            <a:r>
              <a:rPr lang="it-IT" sz="2800" dirty="0"/>
              <a:t>; </a:t>
            </a:r>
            <a:r>
              <a:rPr lang="it-IT" sz="2800" dirty="0" err="1"/>
              <a:t>fracking</a:t>
            </a:r>
            <a:r>
              <a:rPr lang="it-IT" sz="2800" dirty="0"/>
              <a:t>; grandi dighe, </a:t>
            </a:r>
            <a:r>
              <a:rPr lang="it-IT" sz="2800" dirty="0" err="1"/>
              <a:t>attivita</a:t>
            </a:r>
            <a:r>
              <a:rPr lang="it-IT" sz="2800" dirty="0"/>
              <a:t>̀ estrattive, </a:t>
            </a:r>
            <a:r>
              <a:rPr lang="it-IT" sz="2800" dirty="0" err="1"/>
              <a:t>etc</a:t>
            </a:r>
            <a:r>
              <a:rPr lang="it-IT" sz="2800" dirty="0" smtClean="0"/>
              <a:t>) e </a:t>
            </a:r>
            <a:r>
              <a:rPr lang="it-IT" sz="2800" dirty="0"/>
              <a:t>si introduce l’obbligo di non sottoscrivere accordi internazionali di liberalizzazione servizi( </a:t>
            </a:r>
            <a:r>
              <a:rPr lang="it-IT" sz="2800" dirty="0" err="1"/>
              <a:t>Ttip</a:t>
            </a:r>
            <a:r>
              <a:rPr lang="it-IT" sz="2800" dirty="0"/>
              <a:t>) </a:t>
            </a:r>
            <a:r>
              <a:rPr lang="it-IT" sz="2800" dirty="0" smtClean="0"/>
              <a:t>se </a:t>
            </a:r>
            <a:r>
              <a:rPr lang="it-IT" sz="2800" dirty="0"/>
              <a:t>in contrasto con il </a:t>
            </a:r>
            <a:r>
              <a:rPr lang="it-IT" sz="2800" dirty="0" smtClean="0"/>
              <a:t>protocollo.</a:t>
            </a:r>
            <a:endParaRPr lang="it-IT" sz="2800" dirty="0"/>
          </a:p>
          <a:p>
            <a:r>
              <a:rPr lang="it-IT" sz="2800" i="1" dirty="0"/>
              <a:t>Riconosce </a:t>
            </a:r>
            <a:r>
              <a:rPr lang="it-IT" sz="2800" dirty="0"/>
              <a:t>alle </a:t>
            </a:r>
            <a:r>
              <a:rPr lang="it-IT" sz="2800" dirty="0" err="1"/>
              <a:t>comunita</a:t>
            </a:r>
            <a:r>
              <a:rPr lang="it-IT" sz="2800" dirty="0"/>
              <a:t>̀ locali il diritto di determinare il tipo di servizio idrico </a:t>
            </a:r>
            <a:r>
              <a:rPr lang="it-IT" sz="2800" dirty="0" smtClean="0"/>
              <a:t>per </a:t>
            </a:r>
            <a:r>
              <a:rPr lang="it-IT" sz="2800" dirty="0"/>
              <a:t>contrastare la tendenza ad affidare ai portatori di interessi specifici, sottraendolo quindi al controllo dei cittadini e dei Parlamenti nazionali, la gestione e governo delle risorse idriche. </a:t>
            </a:r>
          </a:p>
          <a:p>
            <a:r>
              <a:rPr lang="it-IT" sz="2800" i="1" dirty="0"/>
              <a:t>Esplicita </a:t>
            </a:r>
            <a:r>
              <a:rPr lang="it-IT" sz="2800" dirty="0"/>
              <a:t>gli obblighi degli Stati a livello di informazione e partecipazione di chiunque( cittadini, </a:t>
            </a:r>
            <a:r>
              <a:rPr lang="it-IT" sz="2800" dirty="0" err="1"/>
              <a:t>comunita</a:t>
            </a:r>
            <a:r>
              <a:rPr lang="it-IT" sz="2800" dirty="0"/>
              <a:t>̀ lavoratori) alle decisioni e ai processi </a:t>
            </a:r>
            <a:r>
              <a:rPr lang="it-IT" sz="2800" dirty="0" smtClean="0"/>
              <a:t>decisionali.</a:t>
            </a:r>
            <a:endParaRPr lang="it-IT" sz="2800" dirty="0"/>
          </a:p>
          <a:p>
            <a:r>
              <a:rPr lang="it-IT" sz="2800" i="1" dirty="0" smtClean="0"/>
              <a:t>Riconosce </a:t>
            </a:r>
            <a:r>
              <a:rPr lang="it-IT" sz="2800" dirty="0"/>
              <a:t>un diritto al risarcimento e altre misure di riparazione dei danni </a:t>
            </a:r>
            <a:r>
              <a:rPr lang="it-IT" sz="2800" dirty="0" smtClean="0"/>
              <a:t>subiti </a:t>
            </a:r>
            <a:r>
              <a:rPr lang="it-IT" sz="2800" dirty="0"/>
              <a:t>ed il principio della precauzione e della </a:t>
            </a:r>
            <a:r>
              <a:rPr lang="it-IT" sz="2800" dirty="0" err="1"/>
              <a:t>sostenibilita</a:t>
            </a:r>
            <a:r>
              <a:rPr lang="it-IT" sz="2800" dirty="0"/>
              <a:t>̀ </a:t>
            </a:r>
            <a:r>
              <a:rPr lang="it-IT" sz="2800" dirty="0" smtClean="0"/>
              <a:t>ambientale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4055102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1199"/>
            <a:ext cx="8229600" cy="56218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/>
              <a:t>L’avvio del negoziato  richiede </a:t>
            </a:r>
            <a:r>
              <a:rPr lang="it-IT" sz="2800" b="1" i="1" dirty="0">
                <a:solidFill>
                  <a:srgbClr val="FF0000"/>
                </a:solidFill>
              </a:rPr>
              <a:t>l’adesione di un primo blocco di Stati</a:t>
            </a:r>
            <a:r>
              <a:rPr lang="it-IT" sz="2800" dirty="0">
                <a:solidFill>
                  <a:srgbClr val="FF0000"/>
                </a:solidFill>
              </a:rPr>
              <a:t>, </a:t>
            </a:r>
            <a:r>
              <a:rPr lang="it-IT" sz="2800" dirty="0"/>
              <a:t>disponibili a sostenere la proposta del  Protocollo e successivamente a promuovere l’adesione di altri Stati per poterlo successivamente presentare alle Nazioni Unite, tramite il Consiglio dei Diritti Umani e l’Assemblea Generale, dove il Protocollo potrebbe essere negoziato e aperto alla firma. </a:t>
            </a:r>
            <a:endParaRPr lang="it-IT" sz="2800" dirty="0" smtClean="0"/>
          </a:p>
          <a:p>
            <a:pPr marL="0" indent="0">
              <a:buNone/>
            </a:pPr>
            <a:endParaRPr lang="it-IT" sz="2800" dirty="0"/>
          </a:p>
          <a:p>
            <a:pPr marL="0" indent="0">
              <a:buNone/>
            </a:pPr>
            <a:r>
              <a:rPr lang="it-IT" sz="2800" dirty="0"/>
              <a:t>Dunque il </a:t>
            </a:r>
            <a:r>
              <a:rPr lang="it-IT" sz="2800" b="1" dirty="0"/>
              <a:t>primo obiettivo </a:t>
            </a:r>
            <a:r>
              <a:rPr lang="it-IT" sz="2800" dirty="0"/>
              <a:t>è quello di identificare un primo nucleo di Stati disponibili a sostenere l’adozione di  un Protocollo Internazionale per garantire il diritto umano all’acqua  a partire dalla </a:t>
            </a:r>
            <a:r>
              <a:rPr lang="it-IT" sz="2800" dirty="0" smtClean="0"/>
              <a:t>proposta elaborata. 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756433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11908" y="2678838"/>
            <a:ext cx="8151516" cy="3652961"/>
          </a:xfrm>
        </p:spPr>
        <p:txBody>
          <a:bodyPr>
            <a:normAutofit lnSpcReduction="10000"/>
          </a:bodyPr>
          <a:lstStyle/>
          <a:p>
            <a:r>
              <a:rPr lang="it-IT" dirty="0">
                <a:solidFill>
                  <a:schemeClr val="tx1"/>
                </a:solidFill>
              </a:rPr>
              <a:t>Per </a:t>
            </a:r>
            <a:r>
              <a:rPr lang="it-IT" i="1" dirty="0">
                <a:solidFill>
                  <a:schemeClr val="tx1"/>
                </a:solidFill>
              </a:rPr>
              <a:t>esercitare una pressione sugli Stati e per creare un consenso</a:t>
            </a:r>
            <a:r>
              <a:rPr lang="it-IT" dirty="0">
                <a:solidFill>
                  <a:schemeClr val="tx1"/>
                </a:solidFill>
              </a:rPr>
              <a:t> a sostegno di uno  strumento di diritto internazionale, </a:t>
            </a:r>
            <a:r>
              <a:rPr lang="it-IT" dirty="0" smtClean="0">
                <a:solidFill>
                  <a:schemeClr val="tx1"/>
                </a:solidFill>
              </a:rPr>
              <a:t>sarà lanciata </a:t>
            </a:r>
            <a:r>
              <a:rPr lang="it-IT" dirty="0">
                <a:solidFill>
                  <a:schemeClr val="tx1"/>
                </a:solidFill>
              </a:rPr>
              <a:t>la Campagna </a:t>
            </a:r>
            <a:r>
              <a:rPr lang="it-IT" dirty="0" smtClean="0">
                <a:solidFill>
                  <a:schemeClr val="tx1"/>
                </a:solidFill>
              </a:rPr>
              <a:t>internazionale</a:t>
            </a:r>
          </a:p>
          <a:p>
            <a:r>
              <a:rPr lang="it-IT" dirty="0" smtClean="0">
                <a:solidFill>
                  <a:srgbClr val="FF0000"/>
                </a:solidFill>
              </a:rPr>
              <a:t>“</a:t>
            </a:r>
            <a:r>
              <a:rPr lang="it-IT" b="1" u="sng" dirty="0" err="1" smtClean="0">
                <a:solidFill>
                  <a:srgbClr val="FF0000"/>
                </a:solidFill>
              </a:rPr>
              <a:t>WaterHumanRightTreaty</a:t>
            </a:r>
            <a:r>
              <a:rPr lang="it-IT" dirty="0" smtClean="0">
                <a:solidFill>
                  <a:srgbClr val="FF0000"/>
                </a:solidFill>
              </a:rPr>
              <a:t>”</a:t>
            </a:r>
          </a:p>
          <a:p>
            <a:endParaRPr lang="it-IT" dirty="0">
              <a:solidFill>
                <a:srgbClr val="FF0000"/>
              </a:solidFill>
            </a:endParaRPr>
          </a:p>
          <a:p>
            <a:r>
              <a:rPr lang="it-IT" b="1" u="sng" dirty="0">
                <a:hlinkClick r:id="rId2"/>
              </a:rPr>
              <a:t>www.waterhumanrighttreaty.org</a:t>
            </a:r>
            <a:r>
              <a:rPr lang="it-IT" u="sng" dirty="0"/>
              <a:t> </a:t>
            </a:r>
            <a:endParaRPr lang="it-IT" dirty="0"/>
          </a:p>
          <a:p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4" name="Immagine 3" descr="logo-con-banner_medio-416x2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307" y="610577"/>
            <a:ext cx="39624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570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61012"/>
            <a:ext cx="8229600" cy="58921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dirty="0" smtClean="0"/>
              <a:t>Negli </a:t>
            </a:r>
            <a:r>
              <a:rPr lang="it-IT" dirty="0"/>
              <a:t>ultimi 15 anni ci sono state Importanti conquiste nella difesa e nel riconoscimento del diritto all’acqua.  </a:t>
            </a:r>
          </a:p>
          <a:p>
            <a:pPr>
              <a:buFontTx/>
              <a:buChar char="-"/>
            </a:pPr>
            <a:r>
              <a:rPr lang="it-IT" b="1" dirty="0" smtClean="0">
                <a:solidFill>
                  <a:srgbClr val="FF6600"/>
                </a:solidFill>
              </a:rPr>
              <a:t>lotte </a:t>
            </a:r>
            <a:r>
              <a:rPr lang="it-IT" b="1" dirty="0">
                <a:solidFill>
                  <a:srgbClr val="FF6600"/>
                </a:solidFill>
              </a:rPr>
              <a:t>popolari </a:t>
            </a:r>
            <a:r>
              <a:rPr lang="it-IT" dirty="0"/>
              <a:t>e</a:t>
            </a:r>
            <a:r>
              <a:rPr lang="it-IT" b="1" dirty="0">
                <a:solidFill>
                  <a:srgbClr val="FF6600"/>
                </a:solidFill>
              </a:rPr>
              <a:t> riconoscimenti normativi e costituzional</a:t>
            </a:r>
            <a:r>
              <a:rPr lang="it-IT" dirty="0"/>
              <a:t>i in America Latina (Bolivia, Uruguay, Ecuador, Venezuela, ..</a:t>
            </a:r>
            <a:r>
              <a:rPr lang="it-IT" dirty="0" smtClean="0"/>
              <a:t>)</a:t>
            </a:r>
          </a:p>
          <a:p>
            <a:pPr>
              <a:buFontTx/>
              <a:buChar char="-"/>
            </a:pPr>
            <a:r>
              <a:rPr lang="it-IT" b="1" dirty="0" smtClean="0">
                <a:solidFill>
                  <a:srgbClr val="FF6600"/>
                </a:solidFill>
              </a:rPr>
              <a:t>risoluzione</a:t>
            </a:r>
            <a:r>
              <a:rPr lang="it-IT" dirty="0" smtClean="0"/>
              <a:t> </a:t>
            </a:r>
            <a:r>
              <a:rPr lang="it-IT" dirty="0"/>
              <a:t>dell’Assemblea dell’ONU del 2010</a:t>
            </a:r>
          </a:p>
          <a:p>
            <a:pPr>
              <a:buFontTx/>
              <a:buChar char="-"/>
            </a:pPr>
            <a:r>
              <a:rPr lang="it-IT" b="1" dirty="0" smtClean="0">
                <a:solidFill>
                  <a:srgbClr val="FF6600"/>
                </a:solidFill>
              </a:rPr>
              <a:t>risoluzione</a:t>
            </a:r>
            <a:r>
              <a:rPr lang="it-IT" dirty="0" smtClean="0">
                <a:solidFill>
                  <a:srgbClr val="FF6600"/>
                </a:solidFill>
              </a:rPr>
              <a:t> </a:t>
            </a:r>
            <a:r>
              <a:rPr lang="it-IT" dirty="0"/>
              <a:t>15/9 </a:t>
            </a:r>
            <a:r>
              <a:rPr lang="it-IT" dirty="0" smtClean="0"/>
              <a:t>del </a:t>
            </a:r>
            <a:r>
              <a:rPr lang="it-IT" dirty="0"/>
              <a:t>Consiglio </a:t>
            </a:r>
            <a:r>
              <a:rPr lang="it-IT" dirty="0" smtClean="0"/>
              <a:t>de </a:t>
            </a:r>
            <a:r>
              <a:rPr lang="it-IT" dirty="0" err="1" smtClean="0"/>
              <a:t>idiritti</a:t>
            </a:r>
            <a:r>
              <a:rPr lang="it-IT" dirty="0" smtClean="0"/>
              <a:t> </a:t>
            </a:r>
            <a:r>
              <a:rPr lang="it-IT" dirty="0"/>
              <a:t>umani e </a:t>
            </a:r>
            <a:r>
              <a:rPr lang="it-IT" dirty="0" smtClean="0"/>
              <a:t>le 13 raccomandazioni del </a:t>
            </a:r>
            <a:r>
              <a:rPr lang="it-IT" dirty="0" err="1"/>
              <a:t>Rapporteur</a:t>
            </a:r>
            <a:r>
              <a:rPr lang="it-IT" dirty="0"/>
              <a:t> </a:t>
            </a:r>
            <a:endParaRPr lang="it-IT" dirty="0" smtClean="0"/>
          </a:p>
          <a:p>
            <a:pPr>
              <a:buFontTx/>
              <a:buChar char="-"/>
            </a:pPr>
            <a:r>
              <a:rPr lang="it-IT" b="1" dirty="0" smtClean="0">
                <a:solidFill>
                  <a:srgbClr val="FF6600"/>
                </a:solidFill>
              </a:rPr>
              <a:t>referendum</a:t>
            </a:r>
            <a:r>
              <a:rPr lang="it-IT" dirty="0" smtClean="0">
                <a:solidFill>
                  <a:srgbClr val="FF6600"/>
                </a:solidFill>
              </a:rPr>
              <a:t> </a:t>
            </a:r>
            <a:r>
              <a:rPr lang="it-IT" dirty="0"/>
              <a:t>italiano del </a:t>
            </a:r>
            <a:r>
              <a:rPr lang="it-IT" dirty="0" smtClean="0"/>
              <a:t>2011</a:t>
            </a:r>
          </a:p>
          <a:p>
            <a:pPr>
              <a:buFontTx/>
              <a:buChar char="-"/>
            </a:pPr>
            <a:r>
              <a:rPr lang="it-IT" b="1" dirty="0" smtClean="0">
                <a:solidFill>
                  <a:srgbClr val="FF6600"/>
                </a:solidFill>
              </a:rPr>
              <a:t>ICE</a:t>
            </a:r>
            <a:r>
              <a:rPr lang="it-IT" dirty="0" smtClean="0"/>
              <a:t> </a:t>
            </a:r>
            <a:r>
              <a:rPr lang="it-IT" dirty="0"/>
              <a:t>nel </a:t>
            </a:r>
            <a:r>
              <a:rPr lang="it-IT" dirty="0" smtClean="0"/>
              <a:t>2013/14;</a:t>
            </a:r>
            <a:endParaRPr lang="it-IT" dirty="0"/>
          </a:p>
          <a:p>
            <a:pPr>
              <a:buFontTx/>
              <a:buChar char="-"/>
            </a:pPr>
            <a:r>
              <a:rPr lang="it-IT" b="1" dirty="0" smtClean="0">
                <a:solidFill>
                  <a:srgbClr val="FF6600"/>
                </a:solidFill>
              </a:rPr>
              <a:t>processi </a:t>
            </a:r>
            <a:r>
              <a:rPr lang="it-IT" b="1" dirty="0">
                <a:solidFill>
                  <a:srgbClr val="FF6600"/>
                </a:solidFill>
              </a:rPr>
              <a:t>di </a:t>
            </a:r>
            <a:r>
              <a:rPr lang="it-IT" b="1" dirty="0" err="1">
                <a:solidFill>
                  <a:srgbClr val="FF6600"/>
                </a:solidFill>
              </a:rPr>
              <a:t>ripublicizzazione</a:t>
            </a:r>
            <a:r>
              <a:rPr lang="it-IT" dirty="0">
                <a:solidFill>
                  <a:srgbClr val="FF6600"/>
                </a:solidFill>
              </a:rPr>
              <a:t> </a:t>
            </a:r>
            <a:r>
              <a:rPr lang="it-IT" dirty="0"/>
              <a:t>che hanno coinvolto numerose autorità locali in diverse parti del </a:t>
            </a:r>
            <a:r>
              <a:rPr lang="it-IT" dirty="0" smtClean="0"/>
              <a:t>mondo</a:t>
            </a:r>
          </a:p>
          <a:p>
            <a:pPr>
              <a:buFontTx/>
              <a:buChar char="-"/>
            </a:pPr>
            <a:r>
              <a:rPr lang="it-IT" dirty="0" smtClean="0"/>
              <a:t>numerose </a:t>
            </a:r>
            <a:r>
              <a:rPr lang="it-IT" b="1" dirty="0">
                <a:solidFill>
                  <a:srgbClr val="FF6600"/>
                </a:solidFill>
              </a:rPr>
              <a:t>conquiste </a:t>
            </a:r>
            <a:r>
              <a:rPr lang="it-IT" b="1" dirty="0">
                <a:solidFill>
                  <a:srgbClr val="FF6600"/>
                </a:solidFill>
              </a:rPr>
              <a:t>e</a:t>
            </a:r>
            <a:r>
              <a:rPr lang="it-IT" b="1" dirty="0" smtClean="0">
                <a:solidFill>
                  <a:srgbClr val="FF6600"/>
                </a:solidFill>
              </a:rPr>
              <a:t> </a:t>
            </a:r>
            <a:r>
              <a:rPr lang="it-IT" b="1" dirty="0">
                <a:solidFill>
                  <a:srgbClr val="FF6600"/>
                </a:solidFill>
              </a:rPr>
              <a:t>lotte </a:t>
            </a:r>
            <a:r>
              <a:rPr lang="it-IT" dirty="0"/>
              <a:t>in atto in molte parti del modo (Cile, Irlanda, Grecia</a:t>
            </a:r>
            <a:r>
              <a:rPr lang="it-IT" dirty="0" smtClean="0"/>
              <a:t>, </a:t>
            </a:r>
            <a:r>
              <a:rPr lang="it-IT" dirty="0"/>
              <a:t>Detroit, </a:t>
            </a:r>
            <a:r>
              <a:rPr lang="it-IT" dirty="0" err="1"/>
              <a:t>Jacarta</a:t>
            </a:r>
            <a:r>
              <a:rPr lang="it-IT" dirty="0" smtClean="0"/>
              <a:t>, ….)</a:t>
            </a:r>
            <a:endParaRPr lang="it-IT" dirty="0"/>
          </a:p>
          <a:p>
            <a:endParaRPr lang="it-IT" dirty="0"/>
          </a:p>
          <a:p>
            <a:r>
              <a:rPr lang="it-IT" dirty="0"/>
              <a:t>Ultima in termini di tempo </a:t>
            </a:r>
            <a:r>
              <a:rPr lang="it-IT" dirty="0" smtClean="0"/>
              <a:t>la </a:t>
            </a:r>
            <a:r>
              <a:rPr lang="it-IT" b="1" dirty="0" smtClean="0">
                <a:solidFill>
                  <a:srgbClr val="FF6600"/>
                </a:solidFill>
              </a:rPr>
              <a:t>risoluzione</a:t>
            </a:r>
            <a:r>
              <a:rPr lang="it-IT" dirty="0" smtClean="0"/>
              <a:t> </a:t>
            </a:r>
            <a:r>
              <a:rPr lang="it-IT" b="1" dirty="0" smtClean="0"/>
              <a:t>del </a:t>
            </a:r>
            <a:r>
              <a:rPr lang="it-IT" b="1" dirty="0"/>
              <a:t>Parlamento </a:t>
            </a:r>
            <a:r>
              <a:rPr lang="it-IT" b="1" dirty="0" smtClean="0"/>
              <a:t>europeo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4556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61012"/>
            <a:ext cx="8229600" cy="546515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it-IT" b="1" dirty="0" smtClean="0"/>
              <a:t>Nonostante </a:t>
            </a:r>
            <a:r>
              <a:rPr lang="it-IT" b="1" dirty="0"/>
              <a:t>queste importanti conquiste l’acqua è un diritto ancora da </a:t>
            </a:r>
            <a:r>
              <a:rPr lang="it-IT" b="1" dirty="0" smtClean="0"/>
              <a:t>realizzare!</a:t>
            </a:r>
          </a:p>
          <a:p>
            <a:pPr marL="0" indent="0">
              <a:buNone/>
            </a:pPr>
            <a:r>
              <a:rPr lang="it-IT" dirty="0" smtClean="0"/>
              <a:t>Nonostante </a:t>
            </a:r>
            <a:r>
              <a:rPr lang="it-IT" dirty="0"/>
              <a:t>queste conquiste le politiche che si stanno costruendo in Italia, in Europa e nella maggior parte dei Paesi del mondo sono politiche che affidano alla tecnologia, al mercato e alla finanza, le soluzioni</a:t>
            </a:r>
            <a:r>
              <a:rPr lang="it-IT" dirty="0" smtClean="0"/>
              <a:t>.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Perché conquiste così importanti come la risoluzione dell’ONU o il referendum italiano non producono cambiamenti concreti nelle scelte politiche di governi e delle istituzioni internazionali?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1218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52358"/>
            <a:ext cx="8229600" cy="549683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dirty="0" smtClean="0"/>
              <a:t>ciò è </a:t>
            </a:r>
            <a:r>
              <a:rPr lang="it-IT" dirty="0"/>
              <a:t>imputabile </a:t>
            </a:r>
            <a:r>
              <a:rPr lang="it-IT" b="1" dirty="0">
                <a:solidFill>
                  <a:srgbClr val="FF6600"/>
                </a:solidFill>
              </a:rPr>
              <a:t>all’assenza di una </a:t>
            </a:r>
            <a:r>
              <a:rPr lang="it-IT" b="1" dirty="0" smtClean="0">
                <a:solidFill>
                  <a:srgbClr val="FF6600"/>
                </a:solidFill>
              </a:rPr>
              <a:t>volontà̀ </a:t>
            </a:r>
            <a:r>
              <a:rPr lang="it-IT" b="1" dirty="0">
                <a:solidFill>
                  <a:srgbClr val="FF6600"/>
                </a:solidFill>
              </a:rPr>
              <a:t>politica da parte degli </a:t>
            </a:r>
            <a:r>
              <a:rPr lang="it-IT" b="1" dirty="0" smtClean="0">
                <a:solidFill>
                  <a:srgbClr val="FF6600"/>
                </a:solidFill>
              </a:rPr>
              <a:t>Stati</a:t>
            </a:r>
            <a:r>
              <a:rPr lang="it-IT" dirty="0"/>
              <a:t> </a:t>
            </a:r>
            <a:r>
              <a:rPr lang="it-IT" dirty="0" smtClean="0"/>
              <a:t>di applicare il riconoscimento </a:t>
            </a:r>
            <a:r>
              <a:rPr lang="it-IT" dirty="0"/>
              <a:t>sancito </a:t>
            </a:r>
            <a:r>
              <a:rPr lang="it-IT" dirty="0" smtClean="0"/>
              <a:t>dalla risoluzione </a:t>
            </a:r>
            <a:r>
              <a:rPr lang="it-IT" dirty="0"/>
              <a:t>delle Nazioni Unite </a:t>
            </a:r>
            <a:r>
              <a:rPr lang="it-IT" dirty="0" smtClean="0"/>
              <a:t>del 2010:</a:t>
            </a:r>
          </a:p>
          <a:p>
            <a:pPr>
              <a:buFont typeface="Wingdings" charset="0"/>
              <a:buChar char="Ø"/>
            </a:pPr>
            <a:r>
              <a:rPr lang="it-IT" dirty="0" smtClean="0"/>
              <a:t>ad </a:t>
            </a:r>
            <a:r>
              <a:rPr lang="it-IT" dirty="0"/>
              <a:t>adottare quadri legislativi che sanciscano a livello nazionale le </a:t>
            </a:r>
            <a:r>
              <a:rPr lang="it-IT" dirty="0" smtClean="0"/>
              <a:t>modalità̀ </a:t>
            </a:r>
            <a:r>
              <a:rPr lang="it-IT" dirty="0"/>
              <a:t>di concretizzazione del </a:t>
            </a:r>
            <a:r>
              <a:rPr lang="it-IT" dirty="0" smtClean="0"/>
              <a:t>diritto </a:t>
            </a:r>
            <a:r>
              <a:rPr lang="it-IT" dirty="0"/>
              <a:t>umano </a:t>
            </a:r>
            <a:r>
              <a:rPr lang="it-IT" dirty="0" smtClean="0"/>
              <a:t>all’acqua;</a:t>
            </a:r>
            <a:endParaRPr lang="it-IT" dirty="0"/>
          </a:p>
          <a:p>
            <a:pPr>
              <a:buFont typeface="Wingdings" charset="0"/>
              <a:buChar char="Ø"/>
            </a:pPr>
            <a:r>
              <a:rPr lang="it-IT" dirty="0" smtClean="0"/>
              <a:t>a </a:t>
            </a:r>
            <a:r>
              <a:rPr lang="it-IT" dirty="0"/>
              <a:t>contrastare i processi di accaparramento </a:t>
            </a:r>
            <a:r>
              <a:rPr lang="it-IT" dirty="0" smtClean="0"/>
              <a:t>dell’acqua, </a:t>
            </a:r>
            <a:r>
              <a:rPr lang="it-IT" dirty="0"/>
              <a:t>ma anche di terra, </a:t>
            </a:r>
            <a:r>
              <a:rPr lang="it-IT" dirty="0" smtClean="0"/>
              <a:t>cibo;</a:t>
            </a:r>
            <a:endParaRPr lang="it-IT" dirty="0"/>
          </a:p>
          <a:p>
            <a:pPr>
              <a:buFont typeface="Wingdings" charset="0"/>
              <a:buChar char="Ø"/>
            </a:pPr>
            <a:r>
              <a:rPr lang="it-IT" dirty="0" smtClean="0"/>
              <a:t>ad </a:t>
            </a:r>
            <a:r>
              <a:rPr lang="it-IT" dirty="0"/>
              <a:t>eliminare il principio chi inquina paga e quindi a prevenire e contrastare i crescenti </a:t>
            </a:r>
            <a:r>
              <a:rPr lang="it-IT" dirty="0" smtClean="0"/>
              <a:t>inquinamenti;</a:t>
            </a:r>
          </a:p>
          <a:p>
            <a:pPr>
              <a:buFont typeface="Wingdings" charset="0"/>
              <a:buChar char="Ø"/>
            </a:pPr>
            <a:r>
              <a:rPr lang="it-IT" dirty="0" smtClean="0"/>
              <a:t>a </a:t>
            </a:r>
            <a:r>
              <a:rPr lang="it-IT" dirty="0"/>
              <a:t>contrastare i processi di privatizzazione e finanziarizzazione delle risorse </a:t>
            </a:r>
            <a:r>
              <a:rPr lang="it-IT" dirty="0" smtClean="0"/>
              <a:t>idriche;</a:t>
            </a:r>
          </a:p>
          <a:p>
            <a:pPr>
              <a:buFont typeface="Wingdings" charset="0"/>
              <a:buChar char="Ø"/>
            </a:pPr>
            <a:r>
              <a:rPr lang="it-IT" dirty="0" smtClean="0"/>
              <a:t>ad </a:t>
            </a:r>
            <a:r>
              <a:rPr lang="it-IT" dirty="0"/>
              <a:t>inserire il diritto umano tra gli obiettivi di sviluppo sostenibile della Agenda post-</a:t>
            </a:r>
            <a:r>
              <a:rPr lang="it-IT" dirty="0" smtClean="0"/>
              <a:t>2015.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08735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52358"/>
            <a:ext cx="8229600" cy="549683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/>
              <a:t>L’ONU è </a:t>
            </a:r>
            <a:r>
              <a:rPr lang="it-IT" dirty="0" smtClean="0"/>
              <a:t>attualmente ferma </a:t>
            </a:r>
            <a:r>
              <a:rPr lang="it-IT" dirty="0"/>
              <a:t>alla Risoluzione del </a:t>
            </a:r>
            <a:r>
              <a:rPr lang="it-IT" dirty="0" smtClean="0"/>
              <a:t>2010;</a:t>
            </a:r>
          </a:p>
          <a:p>
            <a:pPr marL="0" indent="0">
              <a:buNone/>
            </a:pPr>
            <a:r>
              <a:rPr lang="it-IT" dirty="0" smtClean="0"/>
              <a:t>l’Agenda </a:t>
            </a:r>
            <a:r>
              <a:rPr lang="it-IT" dirty="0"/>
              <a:t>Post-2015  non prevede (obiettivo 6) nessun impegno a garantire il diritto umano all’acqua come  obiettivo di sviluppo sostenibile ed è prevalente l’approccio di </a:t>
            </a:r>
            <a:r>
              <a:rPr lang="it-IT" i="1" dirty="0"/>
              <a:t>“assicurare l'accesso, universale, all'acqua da bere e ai servizi igienici attraverso </a:t>
            </a:r>
            <a:r>
              <a:rPr lang="it-IT" b="1" i="1" dirty="0">
                <a:solidFill>
                  <a:srgbClr val="FF6600"/>
                </a:solidFill>
              </a:rPr>
              <a:t>un prezzo accessibile  e una gestione efficiente e sostenibile</a:t>
            </a:r>
            <a:r>
              <a:rPr lang="it-IT" dirty="0"/>
              <a:t> " . </a:t>
            </a:r>
          </a:p>
          <a:p>
            <a:pPr marL="0" indent="0">
              <a:buNone/>
            </a:pPr>
            <a:r>
              <a:rPr lang="it-IT" dirty="0"/>
              <a:t>Anche lo Special </a:t>
            </a:r>
            <a:r>
              <a:rPr lang="it-IT" dirty="0" err="1"/>
              <a:t>Rapporteur</a:t>
            </a:r>
            <a:r>
              <a:rPr lang="it-IT" dirty="0"/>
              <a:t> NU per l’Acqua nel suo primo rapporto del 2015, pone l’accento solo “sull’accesso al servizio idrico integrato ad un </a:t>
            </a:r>
            <a:r>
              <a:rPr lang="it-IT" b="1" dirty="0">
                <a:solidFill>
                  <a:srgbClr val="FF6600"/>
                </a:solidFill>
              </a:rPr>
              <a:t>costo abbordabile </a:t>
            </a:r>
            <a:r>
              <a:rPr lang="it-IT" dirty="0"/>
              <a:t>per la realizzazione del diritto umano all’acqua e all’ambiente”.</a:t>
            </a:r>
            <a:r>
              <a:rPr lang="it-IT" dirty="0"/>
              <a:t> </a:t>
            </a: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88290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67112"/>
            <a:ext cx="8229600" cy="22295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600" b="1" dirty="0"/>
              <a:t>Dunque l’accesso all’acqua potabile, cioè il diritto alla vita, è esigibile anche verso lo  Stato solo se si </a:t>
            </a:r>
            <a:r>
              <a:rPr lang="it-IT" sz="3600" b="1" dirty="0">
                <a:solidFill>
                  <a:srgbClr val="FF6600"/>
                </a:solidFill>
              </a:rPr>
              <a:t>paga un prezzo</a:t>
            </a:r>
            <a:r>
              <a:rPr lang="it-IT" sz="3600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49751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1200"/>
            <a:ext cx="8229600" cy="51646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600" b="1" i="1" dirty="0" smtClean="0"/>
              <a:t>Per non lasciare </a:t>
            </a:r>
            <a:r>
              <a:rPr lang="it-IT" sz="3600" b="1" i="1" dirty="0"/>
              <a:t>al mercato e alle imprese la definizione delle modalità con cui concretizzare il diritto umano all’acqua</a:t>
            </a:r>
            <a:r>
              <a:rPr lang="it-IT" sz="3600" dirty="0"/>
              <a:t>, </a:t>
            </a:r>
            <a:r>
              <a:rPr lang="it-IT" sz="3600" dirty="0" smtClean="0"/>
              <a:t>riteniamo sia indispensabile mettere in atto, </a:t>
            </a:r>
            <a:r>
              <a:rPr lang="it-IT" sz="3600" i="1" dirty="0" smtClean="0"/>
              <a:t>nuovi </a:t>
            </a:r>
            <a:r>
              <a:rPr lang="it-IT" sz="3600" i="1" dirty="0"/>
              <a:t>strumenti</a:t>
            </a:r>
            <a:r>
              <a:rPr lang="it-IT" sz="3600" dirty="0"/>
              <a:t> che </a:t>
            </a:r>
            <a:r>
              <a:rPr lang="it-IT" sz="3600" dirty="0" smtClean="0"/>
              <a:t>garantiscano la concretizzazione del diritto umano all’acqua e ai servizi igienici.</a:t>
            </a:r>
            <a:endParaRPr lang="it-IT" sz="36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09455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1200"/>
            <a:ext cx="8229600" cy="55372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it-IT" sz="3600" dirty="0" smtClean="0"/>
              <a:t>Uno</a:t>
            </a:r>
            <a:r>
              <a:rPr lang="it-IT" sz="3600" b="1" dirty="0" smtClean="0"/>
              <a:t> </a:t>
            </a:r>
            <a:r>
              <a:rPr lang="it-IT" sz="3600" b="1" dirty="0"/>
              <a:t>strumento </a:t>
            </a:r>
            <a:r>
              <a:rPr lang="it-IT" sz="3600" dirty="0"/>
              <a:t>che garantisca la concretizzazione del diritto dovrebbe:</a:t>
            </a:r>
          </a:p>
          <a:p>
            <a:pPr lvl="0"/>
            <a:r>
              <a:rPr lang="it-IT" sz="3600" b="1" i="1" dirty="0">
                <a:solidFill>
                  <a:srgbClr val="FF6600"/>
                </a:solidFill>
              </a:rPr>
              <a:t>Essere uno strumento di  diritto internazionale</a:t>
            </a:r>
            <a:r>
              <a:rPr lang="it-IT" sz="3600" dirty="0">
                <a:solidFill>
                  <a:srgbClr val="FF6600"/>
                </a:solidFill>
              </a:rPr>
              <a:t>, </a:t>
            </a:r>
            <a:r>
              <a:rPr lang="it-IT" sz="3600" dirty="0"/>
              <a:t>in quanto regola diritti umani </a:t>
            </a:r>
            <a:r>
              <a:rPr lang="it-IT" sz="3600" dirty="0" smtClean="0"/>
              <a:t>universali;</a:t>
            </a:r>
            <a:endParaRPr lang="it-IT" sz="3600" dirty="0"/>
          </a:p>
          <a:p>
            <a:pPr lvl="0"/>
            <a:r>
              <a:rPr lang="it-IT" sz="3600" b="1" i="1" dirty="0">
                <a:solidFill>
                  <a:srgbClr val="FF6600"/>
                </a:solidFill>
              </a:rPr>
              <a:t>Essere  cogente</a:t>
            </a:r>
            <a:r>
              <a:rPr lang="it-IT" sz="3600" b="1" dirty="0">
                <a:solidFill>
                  <a:srgbClr val="FF6600"/>
                </a:solidFill>
              </a:rPr>
              <a:t> </a:t>
            </a:r>
            <a:r>
              <a:rPr lang="it-IT" sz="3600" dirty="0"/>
              <a:t>per gli Stati che lo ratificano e di riferimenti per gli </a:t>
            </a:r>
            <a:r>
              <a:rPr lang="it-IT" sz="3600" dirty="0" smtClean="0"/>
              <a:t>altri;</a:t>
            </a:r>
            <a:endParaRPr lang="it-IT" sz="3600" dirty="0"/>
          </a:p>
          <a:p>
            <a:pPr lvl="0"/>
            <a:r>
              <a:rPr lang="it-IT" sz="3600" b="1" i="1" dirty="0">
                <a:solidFill>
                  <a:srgbClr val="FF6600"/>
                </a:solidFill>
              </a:rPr>
              <a:t>Tradurre in norme vincolanti per gli Stati </a:t>
            </a:r>
            <a:r>
              <a:rPr lang="it-IT" sz="3600" dirty="0"/>
              <a:t>il</a:t>
            </a:r>
            <a:r>
              <a:rPr lang="it-IT" sz="3600" i="1" dirty="0"/>
              <a:t> </a:t>
            </a:r>
            <a:r>
              <a:rPr lang="it-IT" sz="3600" dirty="0"/>
              <a:t>principio  finora riconosciuto in termini “declaratori” che l’acqua è un diritto umano universale, stabilendo alcuni </a:t>
            </a:r>
            <a:r>
              <a:rPr lang="it-IT" sz="3600" i="1" dirty="0"/>
              <a:t>principi attuativi</a:t>
            </a:r>
            <a:r>
              <a:rPr lang="it-IT" sz="3600" dirty="0"/>
              <a:t> irrinunciabili fondati sul riconoscimento dell’acqua come un diritto fondamentale per la dignità della vita e </a:t>
            </a:r>
            <a:r>
              <a:rPr lang="it-IT" sz="3600" dirty="0" smtClean="0"/>
              <a:t>cioè:</a:t>
            </a:r>
            <a:endParaRPr lang="it-IT" sz="3600" dirty="0"/>
          </a:p>
          <a:p>
            <a:pPr lvl="0">
              <a:buFont typeface="Wingdings" charset="0"/>
              <a:buChar char="Ø"/>
            </a:pPr>
            <a:r>
              <a:rPr lang="it-IT" sz="3600" dirty="0" smtClean="0"/>
              <a:t>priorità </a:t>
            </a:r>
            <a:r>
              <a:rPr lang="it-IT" sz="3600" dirty="0"/>
              <a:t>dell’uso umano per la vita, che comprende l’uso personale e per la produzione di </a:t>
            </a:r>
            <a:r>
              <a:rPr lang="it-IT" sz="3600" dirty="0" smtClean="0"/>
              <a:t>cibo</a:t>
            </a:r>
          </a:p>
          <a:p>
            <a:pPr lvl="0">
              <a:buFont typeface="Wingdings" charset="0"/>
              <a:buChar char="Ø"/>
            </a:pPr>
            <a:r>
              <a:rPr lang="it-IT" sz="3600" dirty="0" smtClean="0"/>
              <a:t>gratuità </a:t>
            </a:r>
            <a:r>
              <a:rPr lang="it-IT" sz="3600" dirty="0"/>
              <a:t>del minimo vitale di </a:t>
            </a:r>
            <a:r>
              <a:rPr lang="it-IT" sz="3600" dirty="0" smtClean="0"/>
              <a:t>acqua</a:t>
            </a:r>
          </a:p>
          <a:p>
            <a:pPr lvl="0">
              <a:buFont typeface="Wingdings" charset="0"/>
              <a:buChar char="Ø"/>
            </a:pPr>
            <a:r>
              <a:rPr lang="it-IT" sz="3600" dirty="0" smtClean="0"/>
              <a:t>responsabilità </a:t>
            </a:r>
            <a:r>
              <a:rPr lang="it-IT" sz="3600" dirty="0"/>
              <a:t>degli Stati a garantire il </a:t>
            </a:r>
            <a:r>
              <a:rPr lang="it-IT" sz="3600" dirty="0" smtClean="0"/>
              <a:t>diritto</a:t>
            </a:r>
          </a:p>
          <a:p>
            <a:pPr lvl="0">
              <a:buFont typeface="Wingdings" charset="0"/>
              <a:buChar char="Ø"/>
            </a:pPr>
            <a:r>
              <a:rPr lang="it-IT" sz="3600" dirty="0" err="1" smtClean="0"/>
              <a:t>giustiziabilità</a:t>
            </a:r>
            <a:r>
              <a:rPr lang="it-IT" sz="3600" dirty="0" smtClean="0"/>
              <a:t> </a:t>
            </a:r>
            <a:r>
              <a:rPr lang="it-IT" sz="3600" dirty="0"/>
              <a:t>delle violazioni presso la Corte Internazionale dei Diritti Umani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78617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1200"/>
            <a:ext cx="8229600" cy="50461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/>
              <a:t>Tale strumento </a:t>
            </a:r>
            <a:r>
              <a:rPr lang="it-IT" sz="2800" i="1" dirty="0"/>
              <a:t>non interviene </a:t>
            </a:r>
            <a:r>
              <a:rPr lang="it-IT" sz="2800" dirty="0"/>
              <a:t>a livello delle legislazioni nazionali, che sono di competenza degli Stati, ma costituisce un </a:t>
            </a:r>
            <a:r>
              <a:rPr lang="it-IT" sz="2800" b="1" dirty="0">
                <a:solidFill>
                  <a:srgbClr val="FF6600"/>
                </a:solidFill>
              </a:rPr>
              <a:t>quadro giuridico di riferimento che vincola gli Stati </a:t>
            </a:r>
            <a:r>
              <a:rPr lang="it-IT" sz="2800" dirty="0"/>
              <a:t>rispetto alle leggi e alle politiche che possono adottare</a:t>
            </a:r>
            <a:r>
              <a:rPr lang="it-IT" sz="2800" dirty="0" smtClean="0"/>
              <a:t>.</a:t>
            </a:r>
          </a:p>
          <a:p>
            <a:pPr marL="0" indent="0">
              <a:buNone/>
            </a:pPr>
            <a:endParaRPr lang="it-IT" sz="2800" dirty="0" smtClean="0"/>
          </a:p>
          <a:p>
            <a:pPr marL="0" indent="0">
              <a:buNone/>
            </a:pPr>
            <a:r>
              <a:rPr lang="it-IT" sz="2800" dirty="0" smtClean="0"/>
              <a:t>Allo </a:t>
            </a:r>
            <a:r>
              <a:rPr lang="it-IT" sz="2800" dirty="0"/>
              <a:t>stesso tempo consente ai Movimenti di rafforzare le proprie rivendicazioni verso i Governi ed Eletti per il rispetto del diritto umano all’acqua nel proprio Paese</a:t>
            </a:r>
            <a:r>
              <a:rPr lang="it-IT" sz="2800" dirty="0" smtClean="0"/>
              <a:t>.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9967575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1194</Words>
  <Application>Microsoft Macintosh PowerPoint</Application>
  <PresentationFormat>Presentazione su schermo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Tema di Office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Marco</dc:creator>
  <cp:lastModifiedBy>Marco</cp:lastModifiedBy>
  <cp:revision>22</cp:revision>
  <dcterms:created xsi:type="dcterms:W3CDTF">2015-05-23T09:38:40Z</dcterms:created>
  <dcterms:modified xsi:type="dcterms:W3CDTF">2015-11-07T23:47:31Z</dcterms:modified>
</cp:coreProperties>
</file>