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sldIdLst>
    <p:sldId id="256" r:id="rId2"/>
    <p:sldId id="259" r:id="rId3"/>
    <p:sldId id="257" r:id="rId4"/>
    <p:sldId id="258" r:id="rId5"/>
    <p:sldId id="273" r:id="rId6"/>
    <p:sldId id="274" r:id="rId7"/>
    <p:sldId id="270" r:id="rId8"/>
    <p:sldId id="271" r:id="rId9"/>
    <p:sldId id="260" r:id="rId10"/>
    <p:sldId id="264" r:id="rId11"/>
    <p:sldId id="263" r:id="rId12"/>
    <p:sldId id="265" r:id="rId13"/>
    <p:sldId id="267" r:id="rId14"/>
    <p:sldId id="269" r:id="rId15"/>
    <p:sldId id="272" r:id="rId16"/>
    <p:sldId id="266" r:id="rId17"/>
    <p:sldId id="268" r:id="rId18"/>
    <p:sldId id="262" r:id="rId19"/>
    <p:sldId id="261" r:id="rId20"/>
    <p:sldId id="275" r:id="rId2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 snapToGrid="0">
      <p:cViewPr varScale="1">
        <p:scale>
          <a:sx n="87" d="100"/>
          <a:sy n="87" d="100"/>
        </p:scale>
        <p:origin x="-21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19D5C86C-588F-4DEF-B572-053935A4AFB8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C1DE0AD2-AEE4-40AE-9115-41420CDB56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8486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C86C-588F-4DEF-B572-053935A4AFB8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E0AD2-AEE4-40AE-9115-41420CDB56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8924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C86C-588F-4DEF-B572-053935A4AFB8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E0AD2-AEE4-40AE-9115-41420CDB56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1270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C86C-588F-4DEF-B572-053935A4AFB8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E0AD2-AEE4-40AE-9115-41420CDB56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0951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C86C-588F-4DEF-B572-053935A4AFB8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E0AD2-AEE4-40AE-9115-41420CDB56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6087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C86C-588F-4DEF-B572-053935A4AFB8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E0AD2-AEE4-40AE-9115-41420CDB56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94059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C86C-588F-4DEF-B572-053935A4AFB8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E0AD2-AEE4-40AE-9115-41420CDB56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45087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C86C-588F-4DEF-B572-053935A4AFB8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E0AD2-AEE4-40AE-9115-41420CDB56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1709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C86C-588F-4DEF-B572-053935A4AFB8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E0AD2-AEE4-40AE-9115-41420CDB56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9098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C86C-588F-4DEF-B572-053935A4AFB8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E0AD2-AEE4-40AE-9115-41420CDB56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471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C86C-588F-4DEF-B572-053935A4AFB8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E0AD2-AEE4-40AE-9115-41420CDB56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4401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C86C-588F-4DEF-B572-053935A4AFB8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E0AD2-AEE4-40AE-9115-41420CDB56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9104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C86C-588F-4DEF-B572-053935A4AFB8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E0AD2-AEE4-40AE-9115-41420CDB56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2160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C86C-588F-4DEF-B572-053935A4AFB8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E0AD2-AEE4-40AE-9115-41420CDB56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7363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C86C-588F-4DEF-B572-053935A4AFB8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E0AD2-AEE4-40AE-9115-41420CDB56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7479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C86C-588F-4DEF-B572-053935A4AFB8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E0AD2-AEE4-40AE-9115-41420CDB56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8070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5C86C-588F-4DEF-B572-053935A4AFB8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E0AD2-AEE4-40AE-9115-41420CDB56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9089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9D5C86C-588F-4DEF-B572-053935A4AFB8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1DE0AD2-AEE4-40AE-9115-41420CDB56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42886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  <p:sldLayoutId id="214748377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3.xml"/><Relationship Id="rId7" Type="http://schemas.openxmlformats.org/officeDocument/2006/relationships/slide" Target="slide1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gruppohera.it/binary/hr_dossier/grafici/05_2_b.1333121727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gruppohera.it/binary/hr_dossier/articoli/affidamenti_aato_b.jp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ITE%20P.%20F.%20Calvi%20_%20Belluno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46161" y="476661"/>
            <a:ext cx="10313964" cy="3344712"/>
          </a:xfrm>
        </p:spPr>
        <p:txBody>
          <a:bodyPr>
            <a:noAutofit/>
          </a:bodyPr>
          <a:lstStyle/>
          <a:p>
            <a:pPr algn="ctr"/>
            <a:r>
              <a:rPr lang="it-IT" sz="6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L’ acqua:</a:t>
            </a:r>
            <a:br>
              <a:rPr lang="it-IT" sz="6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6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un DIRITTO O UNA MERCE?</a:t>
            </a:r>
            <a:endParaRPr lang="it-IT" sz="6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59558" y="4049486"/>
            <a:ext cx="10881327" cy="203068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Beni comuni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										</a:t>
            </a:r>
          </a:p>
          <a:p>
            <a:pPr algn="just"/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Caso di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parigi</a:t>
            </a:r>
            <a:endParaRPr lang="it-IT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Caso di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grenoble</a:t>
            </a:r>
            <a:endParaRPr lang="it-IT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Caso di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berlino</a:t>
            </a:r>
            <a:endParaRPr lang="it-IT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Italia 2006-2016</a:t>
            </a:r>
            <a:endParaRPr lang="it-IT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Acqua diritto-merce</a:t>
            </a:r>
            <a:endParaRPr lang="it-IT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it-IT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2205" y="4362223"/>
            <a:ext cx="4992687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5439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87830" y="141515"/>
            <a:ext cx="10131425" cy="1456267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REFERENDUM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2011: secondo quesito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5802" y="1861457"/>
            <a:ext cx="4757055" cy="392974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it-IT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it-IT" sz="2400" b="1" dirty="0" smtClean="0">
                <a:latin typeface="Times New Roman" pitchFamily="18" charset="0"/>
                <a:cs typeface="Times New Roman" pitchFamily="18" charset="0"/>
              </a:rPr>
              <a:t>Testo </a:t>
            </a:r>
            <a:r>
              <a:rPr lang="it-IT" sz="2400" b="1" dirty="0">
                <a:latin typeface="Times New Roman" pitchFamily="18" charset="0"/>
                <a:cs typeface="Times New Roman" pitchFamily="18" charset="0"/>
              </a:rPr>
              <a:t>del quesito</a:t>
            </a:r>
          </a:p>
          <a:p>
            <a:pPr lvl="0" algn="just"/>
            <a:r>
              <a:rPr lang="de-DE" dirty="0" err="1">
                <a:latin typeface="Times New Roman" pitchFamily="18" charset="0"/>
                <a:cs typeface="Times New Roman" pitchFamily="18" charset="0"/>
              </a:rPr>
              <a:t>Volete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voi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che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sia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abrogato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il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comma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dell'art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. 154 (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Tariffa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del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servizio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idrico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integrato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) del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Decreto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Legislativo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aprile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2006, n. 152,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recante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«Norme in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materia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ambientale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limitatamente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alla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seguente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parte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dell'adeguatezza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della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remunerazione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del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capitale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investito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»?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it-IT" sz="2400" b="1" dirty="0">
                <a:latin typeface="Times New Roman" pitchFamily="18" charset="0"/>
                <a:cs typeface="Times New Roman" pitchFamily="18" charset="0"/>
              </a:rPr>
              <a:t>Descrizione del quesito</a:t>
            </a:r>
          </a:p>
          <a:p>
            <a:pPr lvl="0" algn="just"/>
            <a:r>
              <a:rPr lang="de-DE" dirty="0">
                <a:latin typeface="Times New Roman" pitchFamily="18" charset="0"/>
                <a:cs typeface="Times New Roman" pitchFamily="18" charset="0"/>
              </a:rPr>
              <a:t>Il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quesito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propone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l'abrogazione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parziale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della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norma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che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stabilisce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determinazione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della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tariffa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per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l'erogazione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dell'acqua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nella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parte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cui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prevede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che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tale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importo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includa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anche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remunerazione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del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capitale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investito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dal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gestore</a:t>
            </a:r>
            <a:r>
              <a:rPr lang="it-IT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it-IT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milocca.files.wordpress.com/2011/08/acqua_vignetta_mam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297" y="1358537"/>
            <a:ext cx="5210281" cy="440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1009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1" y="337458"/>
            <a:ext cx="10131425" cy="1456267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REFERENDUM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2011: terzo quesito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5801" y="1709057"/>
            <a:ext cx="5954485" cy="4593772"/>
          </a:xfrm>
        </p:spPr>
        <p:txBody>
          <a:bodyPr>
            <a:normAutofit/>
          </a:bodyPr>
          <a:lstStyle/>
          <a:p>
            <a:pPr lvl="0" algn="just"/>
            <a:endParaRPr lang="it-IT" sz="1400" dirty="0"/>
          </a:p>
          <a:p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413660" y="1632858"/>
            <a:ext cx="49638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it-IT" sz="2400" b="1" dirty="0">
                <a:latin typeface="Times New Roman" pitchFamily="18" charset="0"/>
                <a:cs typeface="Times New Roman" pitchFamily="18" charset="0"/>
              </a:rPr>
              <a:t>Testo del quesito</a:t>
            </a:r>
            <a:r>
              <a:rPr lang="it-IT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85750" lvl="0" indent="-285750" algn="just">
              <a:buFont typeface="Wingdings" panose="05000000000000000000" pitchFamily="2" charset="2"/>
              <a:buChar char="§"/>
            </a:pPr>
            <a:r>
              <a:rPr lang="de-DE" dirty="0" err="1">
                <a:latin typeface="Times New Roman" pitchFamily="18" charset="0"/>
                <a:cs typeface="Times New Roman" pitchFamily="18" charset="0"/>
              </a:rPr>
              <a:t>Volete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voi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che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siano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abrogati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commi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1 e 8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dell'articolo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5 del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decreto-legge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31/03/2011 n.34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convertito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con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modificazioni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dalla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latin typeface="Times New Roman" pitchFamily="18" charset="0"/>
                <a:cs typeface="Times New Roman" pitchFamily="18" charset="0"/>
              </a:rPr>
              <a:t>legge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26/05/2011 n.75?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it-IT" sz="2400" b="1" dirty="0">
                <a:latin typeface="Times New Roman" pitchFamily="18" charset="0"/>
                <a:cs typeface="Times New Roman" pitchFamily="18" charset="0"/>
              </a:rPr>
              <a:t>Descrizione del quesito</a:t>
            </a:r>
            <a:r>
              <a:rPr lang="it-IT" sz="16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85750" lvl="0" indent="-285750" algn="just">
              <a:buFont typeface="Wingdings" panose="05000000000000000000" pitchFamily="2" charset="2"/>
              <a:buChar char="§"/>
            </a:pPr>
            <a:r>
              <a:rPr lang="it-IT" dirty="0">
                <a:latin typeface="Times New Roman" pitchFamily="18" charset="0"/>
                <a:cs typeface="Times New Roman" pitchFamily="18" charset="0"/>
              </a:rPr>
              <a:t>Il quesito propone l'abrogazione delle nuove norme che consentono, sia pure all'esito di ulteriori evidenze scientifiche sui profili relativi alla sicurezza nucleare e tenendo conto dello sviluppo tecnologico in tale settore, di adottare una strategia energetica nazionale che non escluda espressamente la produzione nel territorio nazionale di energia elettrica nucleare</a:t>
            </a:r>
            <a:r>
              <a:rPr lang="it-IT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098" name="Picture 2" descr="https://encrypted-tbn1.gstatic.com/images?q=tbn:ANd9GcSWRPWynUOR62u6KMDvj7gcopGZuyXu1eVwc6ONTt3nIzsWQz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420" y="1709058"/>
            <a:ext cx="4581889" cy="448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95380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REFERENDUM 2011: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quarto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quesito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5802" y="2142067"/>
            <a:ext cx="5083627" cy="406279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it-IT" sz="2600" b="1" dirty="0">
                <a:latin typeface="Times New Roman" pitchFamily="18" charset="0"/>
                <a:cs typeface="Times New Roman" pitchFamily="18" charset="0"/>
              </a:rPr>
              <a:t>Testo del </a:t>
            </a:r>
            <a:r>
              <a:rPr lang="it-IT" sz="2600" b="1" dirty="0" smtClean="0">
                <a:latin typeface="Times New Roman" pitchFamily="18" charset="0"/>
                <a:cs typeface="Times New Roman" pitchFamily="18" charset="0"/>
              </a:rPr>
              <a:t>quesito:</a:t>
            </a:r>
            <a:endParaRPr lang="it-IT" sz="2600" b="1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Volete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voi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che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siano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abrogati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l'art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. 1,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commi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1, 2, 3, 5 e 6, e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l'art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. 2 della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legge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7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aprile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2010, n. 51,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recante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Disposizioni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materia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di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impedimento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comparire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udienza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quale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risultante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seguito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della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sentenza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n. 23 del 13-25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gennaio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2011 della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Corte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costituzionale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?</a:t>
            </a:r>
            <a:endParaRPr lang="it-IT" sz="19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it-IT" sz="2600" b="1" dirty="0">
                <a:latin typeface="Times New Roman" pitchFamily="18" charset="0"/>
                <a:cs typeface="Times New Roman" pitchFamily="18" charset="0"/>
              </a:rPr>
              <a:t>Descrizione del </a:t>
            </a:r>
            <a:r>
              <a:rPr lang="it-IT" sz="2600" b="1" dirty="0" smtClean="0">
                <a:latin typeface="Times New Roman" pitchFamily="18" charset="0"/>
                <a:cs typeface="Times New Roman" pitchFamily="18" charset="0"/>
              </a:rPr>
              <a:t>quesito:</a:t>
            </a:r>
            <a:endParaRPr lang="it-IT" sz="26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Il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quesito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propone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l'abrogazione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della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disciplina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differenziata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del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legittimo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impedimento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comparire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udienza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applicabile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ai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soli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titolari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di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cariche</a:t>
            </a:r>
            <a:r>
              <a:rPr lang="de-DE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900" dirty="0" err="1">
                <a:latin typeface="Times New Roman" pitchFamily="18" charset="0"/>
                <a:cs typeface="Times New Roman" pitchFamily="18" charset="0"/>
              </a:rPr>
              <a:t>governative</a:t>
            </a:r>
            <a:endParaRPr lang="it-IT" sz="1900" dirty="0">
              <a:latin typeface="Times New Roman" pitchFamily="18" charset="0"/>
              <a:cs typeface="Times New Roman" pitchFamily="18" charset="0"/>
            </a:endParaRPr>
          </a:p>
          <a:p>
            <a:endParaRPr lang="it-IT" dirty="0"/>
          </a:p>
        </p:txBody>
      </p:sp>
      <p:pic>
        <p:nvPicPr>
          <p:cNvPr id="3074" name="Picture 2" descr="https://milocca.files.wordpress.com/2009/11/lacqu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925" y="2116240"/>
            <a:ext cx="4413069" cy="3960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0352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I risultati del referendum: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273" y="2587014"/>
            <a:ext cx="4995862" cy="3347227"/>
          </a:xfrm>
        </p:spPr>
      </p:pic>
      <p:sp>
        <p:nvSpPr>
          <p:cNvPr id="7" name="Segnaposto contenuto 6"/>
          <p:cNvSpPr>
            <a:spLocks noGrp="1"/>
          </p:cNvSpPr>
          <p:nvPr>
            <p:ph sz="half" idx="1"/>
          </p:nvPr>
        </p:nvSpPr>
        <p:spPr>
          <a:xfrm>
            <a:off x="826029" y="1897038"/>
            <a:ext cx="4995334" cy="4626591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it-IT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Primo quesito </a:t>
            </a:r>
          </a:p>
          <a:p>
            <a:pPr marL="0" indent="0">
              <a:buNone/>
            </a:pPr>
            <a:r>
              <a:rPr lang="it-IT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RISPOSTA </a:t>
            </a:r>
            <a:r>
              <a:rPr lang="it-IT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AFFERMATIVA	  	</a:t>
            </a:r>
            <a:r>
              <a:rPr lang="it-IT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it-IT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95,35 </a:t>
            </a:r>
            <a:r>
              <a:rPr lang="it-I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pPr marL="0" indent="0" algn="just">
              <a:buNone/>
            </a:pPr>
            <a:r>
              <a:rPr lang="it-IT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RISPOSTA NEGATIVA	  </a:t>
            </a:r>
            <a:r>
              <a:rPr lang="it-IT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it-IT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it-IT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4,65 </a:t>
            </a:r>
            <a:r>
              <a:rPr lang="it-I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pPr marL="0" indent="0" algn="just">
              <a:buNone/>
            </a:pPr>
            <a:r>
              <a:rPr lang="it-IT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Secondo quesito</a:t>
            </a:r>
            <a:r>
              <a:rPr lang="it-IT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it-IT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it-IT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RISPOSTA </a:t>
            </a:r>
            <a:r>
              <a:rPr lang="it-IT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AFFERMATIVA	  	</a:t>
            </a:r>
            <a:r>
              <a:rPr lang="it-IT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it-IT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95,80 </a:t>
            </a:r>
            <a:r>
              <a:rPr lang="it-I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pPr marL="0" indent="0" algn="just">
              <a:buNone/>
            </a:pPr>
            <a:r>
              <a:rPr lang="it-IT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RISPOSTA NEGATIVA	  </a:t>
            </a:r>
            <a:r>
              <a:rPr lang="it-IT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it-IT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it-IT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4,20 </a:t>
            </a:r>
            <a:r>
              <a:rPr lang="it-I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pPr marL="0" indent="0" algn="just">
              <a:buNone/>
            </a:pPr>
            <a:r>
              <a:rPr lang="it-IT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Terzo quesito</a:t>
            </a:r>
            <a:endParaRPr lang="it-IT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RISPOSTA </a:t>
            </a:r>
            <a:r>
              <a:rPr lang="it-IT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AFFERMATIVA	 	</a:t>
            </a:r>
            <a:r>
              <a:rPr lang="it-IT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it-IT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94,05 </a:t>
            </a:r>
            <a:r>
              <a:rPr lang="it-I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pPr marL="0" indent="0" algn="just">
              <a:buNone/>
            </a:pPr>
            <a:r>
              <a:rPr lang="it-IT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RISPOSTA NEGATIVA	  		</a:t>
            </a:r>
            <a:r>
              <a:rPr lang="it-IT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5,95 </a:t>
            </a:r>
            <a:r>
              <a:rPr lang="it-I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pPr marL="0" indent="0" algn="just">
              <a:buNone/>
            </a:pPr>
            <a:r>
              <a:rPr lang="it-IT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Quarto quesito</a:t>
            </a:r>
            <a:endParaRPr lang="it-IT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it-IT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RISPOSTA AFFERMATIVA	  	</a:t>
            </a:r>
            <a:r>
              <a:rPr lang="it-IT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it-IT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94,62 </a:t>
            </a:r>
            <a:r>
              <a:rPr lang="it-IT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pPr marL="0" indent="0" algn="just">
              <a:buNone/>
            </a:pPr>
            <a:r>
              <a:rPr lang="it-IT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RISPOSTA NEGATIVA	  		</a:t>
            </a:r>
            <a:r>
              <a:rPr lang="it-IT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5,38 %</a:t>
            </a:r>
            <a:endParaRPr lang="it-IT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7607014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Cosa è successo DOPO IL 2011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21426" y="2125684"/>
            <a:ext cx="5627913" cy="409550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it-IT" dirty="0"/>
              <a:t>Il 20 Marzo 2014 l'</a:t>
            </a:r>
            <a:r>
              <a:rPr lang="it-IT" dirty="0" err="1"/>
              <a:t>intergruppo</a:t>
            </a:r>
            <a:r>
              <a:rPr lang="it-IT" dirty="0"/>
              <a:t> parlamentare “Acqua Bene </a:t>
            </a:r>
            <a:r>
              <a:rPr lang="it-IT" dirty="0" smtClean="0"/>
              <a:t>Comune” ha </a:t>
            </a:r>
            <a:r>
              <a:rPr lang="it-IT" dirty="0"/>
              <a:t>depositato presso la Camera dei Deputati il testo aggiornato della legge di iniziativa popolare  </a:t>
            </a:r>
            <a:r>
              <a:rPr lang="it-IT" dirty="0" smtClean="0"/>
              <a:t>che</a:t>
            </a:r>
            <a:r>
              <a:rPr lang="it-IT" dirty="0"/>
              <a:t>, dunque, da una parte risponde all'urgenza di dotare il nostro paese di un quadro legislativo unitario e dall'altra all'attuazione degli esiti referendari.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it-IT" dirty="0"/>
              <a:t>Il 4 Giugno 2015, a seguito della mobilitazione del Forum dei Movimenti per l'Acqua e all'impegno della Presidente della Camera dei Deputati, Laura Boldrini, la discussione della proposta di legge è stata riavviata. Si è proceduto all'audizione di diverse realtà ed esperti.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it-IT" dirty="0"/>
              <a:t>E' stato fissato per il 9 febbraio 2016 la scadenza per la presentazione degli emendamenti presso la Commissione Ambiente della Camera.</a:t>
            </a:r>
          </a:p>
          <a:p>
            <a:pPr marL="0" indent="0">
              <a:buNone/>
            </a:pPr>
            <a:r>
              <a:rPr lang="it-IT" dirty="0"/>
              <a:t> </a:t>
            </a:r>
          </a:p>
          <a:p>
            <a:pPr marL="0" indent="0" algn="just">
              <a:buNone/>
            </a:pP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316" y="2396095"/>
            <a:ext cx="3942607" cy="318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136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Cosa è successo dopo il 2011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807034" y="2090058"/>
            <a:ext cx="5343896" cy="4037609"/>
          </a:xfrm>
        </p:spPr>
        <p:txBody>
          <a:bodyPr>
            <a:normAutofit lnSpcReduction="10000"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it-IT" dirty="0"/>
              <a:t>Il 17 marzo 2016 il Partito Democratico e la maggioranza hanno approvato in Commissione Ambiente una serie di emendamenti che hanno svuotato e stravolto l'impianto generale del testo e travisato i principi essenziali, a partire dalla soppressione dell’articolo 6 che disciplinava i processi di </a:t>
            </a:r>
            <a:r>
              <a:rPr lang="it-IT" dirty="0" err="1"/>
              <a:t>ripubblicizzazione</a:t>
            </a:r>
            <a:r>
              <a:rPr lang="it-IT" dirty="0"/>
              <a:t>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it-IT" dirty="0"/>
              <a:t>Il 20 Aprile 2016 la Camera, grazie ai voti del PD e della maggioranza, fra le contestazioni degli attivisti del Forum Italiano per i Movimenti per l'Acqua e dei deputati di M5S e SI, ha licenziato definitivamente un testo di legge  che è radicalmente diverso, nella forma e nei principi, di quello proposto dal Forum dei Movimenti per l'Acqua e sottoscritto dai cittadini e poi </a:t>
            </a:r>
            <a:r>
              <a:rPr lang="it-IT" dirty="0" err="1"/>
              <a:t>ridepositato</a:t>
            </a:r>
            <a:r>
              <a:rPr lang="it-IT" dirty="0"/>
              <a:t> dall'</a:t>
            </a:r>
            <a:r>
              <a:rPr lang="it-IT" dirty="0" err="1"/>
              <a:t>intergruppo</a:t>
            </a:r>
            <a:r>
              <a:rPr lang="it-IT" dirty="0"/>
              <a:t> il 20 Marzo 2014.</a:t>
            </a:r>
          </a:p>
          <a:p>
            <a:pPr algn="just"/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045" y="2743200"/>
            <a:ext cx="3034579" cy="277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3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98715" y="97972"/>
            <a:ext cx="10131425" cy="1456267"/>
          </a:xfrm>
        </p:spPr>
        <p:txBody>
          <a:bodyPr/>
          <a:lstStyle/>
          <a:p>
            <a:r>
              <a:rPr lang="it-IT" dirty="0" smtClean="0"/>
              <a:t>La gestione dell’acqua in Italia 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772886" y="1687286"/>
            <a:ext cx="4016828" cy="428897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it-IT" sz="1500" dirty="0" smtClean="0"/>
          </a:p>
          <a:p>
            <a:pPr marL="0" indent="0" algn="just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 gestori 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tutta Italia se ne contano </a:t>
            </a: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oltre 700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e non esiste un censimento puntuale sul loro effettivo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numero. 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Una statistica precisa esiste per gli affidamenti, cioè i conferimenti dell'incarico di gestione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alle ATO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Il Blue Book stilato ogni anno dalla Fondazione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Utilitatis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costituita da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FederUtility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Federambiente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registra ufficialmente una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geografia 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 </a:t>
            </a: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72 affidamenti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prevalenti.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it-IT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it-IT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magine 5" descr="La geografia degli affidamenti in Italia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474" y="1491343"/>
            <a:ext cx="4511040" cy="472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529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gestione dell’acqua in Italia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5802" y="1937657"/>
            <a:ext cx="4985656" cy="464820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Gli affidamenti:</a:t>
            </a:r>
          </a:p>
          <a:p>
            <a:pPr algn="just"/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seguono il modello in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house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l'ente locale gestisce in proprio il servizio, senza ricorrere al mercato esterno ma costituendo una società a totale controllo pubblico (riguarda circa il 41% della popolazione italiana)</a:t>
            </a:r>
          </a:p>
          <a:p>
            <a:pPr lvl="0" algn="just"/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sono stipulati con società quotate nei mercati regolamentati. Il 19% degli italiani è sotto questo modello</a:t>
            </a:r>
          </a:p>
          <a:p>
            <a:pPr lvl="0" algn="just"/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sono affidamenti a società a capitale misto pubblico-privato: è il caso di 17 italiani su 100</a:t>
            </a:r>
          </a:p>
          <a:p>
            <a:pPr lvl="0" algn="just"/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sono affidamenti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plurigestione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con diversi operatori all'interno della stessa ATO (5% degli abitanti</a:t>
            </a:r>
          </a:p>
          <a:p>
            <a:pPr lvl="0" algn="just"/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sono affidati in concessione a società di capitali terze: sono i gestori totalmente privati, riguardano il 5% della popolazione</a:t>
            </a:r>
          </a:p>
          <a:p>
            <a:endParaRPr lang="it-IT" dirty="0"/>
          </a:p>
        </p:txBody>
      </p:sp>
      <p:pic>
        <p:nvPicPr>
          <p:cNvPr id="4" name="Immagine 3" descr="Affidamenti delle Aato in Italia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057399"/>
            <a:ext cx="4103914" cy="42236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023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perché L’ACQUA è UNA MERCE?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664030" y="2109410"/>
            <a:ext cx="4995334" cy="3649134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buClr>
                <a:prstClr val="white"/>
              </a:buClr>
              <a:buNone/>
            </a:pPr>
            <a:r>
              <a:rPr lang="it-IT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La trasformazione dell'acqua in merce è la strategia strenuamente perseguita da organismi sovranazionali come il WTO (World </a:t>
            </a:r>
            <a:r>
              <a:rPr lang="it-IT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Trade</a:t>
            </a:r>
            <a:r>
              <a:rPr lang="it-IT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Organization), la Banca Mondiale e il Fondo monetario internazionale che da tempo legano la concessione dei prestiti alla deregulation e alla privatizzazione dei servizi, tra cui anche la fornitura dell'acqua.</a:t>
            </a:r>
          </a:p>
          <a:p>
            <a:pPr marL="0" lvl="0" indent="0" algn="just">
              <a:buClr>
                <a:prstClr val="white"/>
              </a:buClr>
              <a:buNone/>
            </a:pPr>
            <a:r>
              <a:rPr lang="it-IT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Durante il round di negoziati del WTO a Doha nel 2001 si parlò esplicitamente di eliminazione delle “barriere tariffarie e non tariffarie sui beni e servizi ambientali”, comprendendo tra di essi l'acqua. Un esplicito riferimento alle risorse idriche come bene commerciabile è contenuto anche nel NAFTA (North American Free </a:t>
            </a:r>
            <a:r>
              <a:rPr lang="it-IT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Trade</a:t>
            </a:r>
            <a:r>
              <a:rPr lang="it-IT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Agreement).</a:t>
            </a:r>
          </a:p>
          <a:p>
            <a:endParaRPr lang="it-IT" dirty="0"/>
          </a:p>
        </p:txBody>
      </p:sp>
      <p:pic>
        <p:nvPicPr>
          <p:cNvPr id="10" name="Segnaposto contenuto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029" y="2307771"/>
            <a:ext cx="4724400" cy="2862943"/>
          </a:xfrm>
        </p:spPr>
      </p:pic>
    </p:spTree>
    <p:extLst>
      <p:ext uri="{BB962C8B-B14F-4D97-AF65-F5344CB8AC3E}">
        <p14:creationId xmlns:p14="http://schemas.microsoft.com/office/powerpoint/2010/main" val="2613458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perché L’ACQUA è UN DIRITTO?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85801" y="1763486"/>
            <a:ext cx="5203370" cy="3581400"/>
          </a:xfrm>
        </p:spPr>
        <p:txBody>
          <a:bodyPr>
            <a:normAutofit fontScale="77500" lnSpcReduction="20000"/>
          </a:bodyPr>
          <a:lstStyle/>
          <a:p>
            <a:endParaRPr lang="it-IT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it-IT" sz="2100" dirty="0" smtClean="0">
                <a:latin typeface="Times New Roman" pitchFamily="18" charset="0"/>
                <a:cs typeface="Times New Roman" pitchFamily="18" charset="0"/>
              </a:rPr>
              <a:t>All'inizio </a:t>
            </a:r>
            <a:r>
              <a:rPr lang="it-IT" sz="2100" dirty="0">
                <a:latin typeface="Times New Roman" pitchFamily="18" charset="0"/>
                <a:cs typeface="Times New Roman" pitchFamily="18" charset="0"/>
              </a:rPr>
              <a:t>del terzo millennio si calcolava che oltre un miliardo di persone non avesse accesso all'acqua potabile.</a:t>
            </a:r>
          </a:p>
          <a:p>
            <a:pPr algn="just"/>
            <a:r>
              <a:rPr lang="it-IT" sz="2100" dirty="0">
                <a:latin typeface="Times New Roman" pitchFamily="18" charset="0"/>
                <a:cs typeface="Times New Roman" pitchFamily="18" charset="0"/>
              </a:rPr>
              <a:t>Il World Water Development Report dell'UNESCO nel 2003 indica chiaramente che nei prossimi vent'anni la quantità d'acqua disponibile per ogni persona diminuirà del 30%. Nel 1998 il "Comitato internazionale per il contratto mondiale sull'acqua" ha proclamato il Manifesto dell'acqua che si conclude con l'affermazione: "L'acqua è patrimonio dell'umanità"</a:t>
            </a:r>
          </a:p>
          <a:p>
            <a:pPr algn="just"/>
            <a:r>
              <a:rPr lang="it-IT" sz="2100" dirty="0">
                <a:latin typeface="Times New Roman" pitchFamily="18" charset="0"/>
                <a:cs typeface="Times New Roman" pitchFamily="18" charset="0"/>
              </a:rPr>
              <a:t>In Italia, si è affermata da alcuni anni una dottrina civilistica, che ha teorizzato il carattere </a:t>
            </a:r>
            <a:r>
              <a:rPr lang="it-IT" sz="2100" dirty="0" err="1">
                <a:latin typeface="Times New Roman" pitchFamily="18" charset="0"/>
                <a:cs typeface="Times New Roman" pitchFamily="18" charset="0"/>
              </a:rPr>
              <a:t>extramercatorio</a:t>
            </a:r>
            <a:r>
              <a:rPr lang="it-IT" sz="2100" dirty="0">
                <a:latin typeface="Times New Roman" pitchFamily="18" charset="0"/>
                <a:cs typeface="Times New Roman" pitchFamily="18" charset="0"/>
              </a:rPr>
              <a:t> del bene giuridico acqua, che dunque pur rimanendo oggetto di contratti commerciali non è sottoposto alle stesse regole di mercato degli altri beni di consumo.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53143" y="5519057"/>
            <a:ext cx="10853057" cy="1077686"/>
          </a:xfrm>
        </p:spPr>
        <p:txBody>
          <a:bodyPr/>
          <a:lstStyle/>
          <a:p>
            <a:pPr algn="ctr"/>
            <a:endParaRPr lang="it-IT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it-IT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«Se le guerre del Ventesimo secolo sono state combattute per il petrolio, quelle del Ventunesimo avranno come oggetto del contendere l’acqua.»</a:t>
            </a:r>
          </a:p>
          <a:p>
            <a:pPr algn="ctr"/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(Ismail </a:t>
            </a:r>
            <a:r>
              <a:rPr lang="it-IT" sz="2000" dirty="0" err="1" smtClean="0">
                <a:latin typeface="Times New Roman" pitchFamily="18" charset="0"/>
                <a:cs typeface="Times New Roman" pitchFamily="18" charset="0"/>
              </a:rPr>
              <a:t>Serageldin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, vicepresidente della Banca mondiale)</a:t>
            </a:r>
            <a:endParaRPr lang="it-IT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363" y="2013857"/>
            <a:ext cx="5539123" cy="2830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3880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BENe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COMUNe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05218" y="2142068"/>
            <a:ext cx="10428839" cy="4190494"/>
          </a:xfrm>
        </p:spPr>
        <p:txBody>
          <a:bodyPr numCol="3">
            <a:normAutofit/>
          </a:bodyPr>
          <a:lstStyle/>
          <a:p>
            <a:pPr marL="0" indent="0" algn="just">
              <a:buNone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beni comuni possono essere definiti come l’insieme dei principi, delle istituzioni, delle risorse, dei mezzi e delle pratiche che permettono a un gruppo di individui di costituire una comunità umana capace di assicurare il diritto ad una vita degna per tutti.</a:t>
            </a: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402" y="2873828"/>
            <a:ext cx="4981965" cy="2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09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b="1" dirty="0" smtClean="0"/>
              <a:t>Classe IV G </a:t>
            </a:r>
            <a:r>
              <a:rPr lang="it-IT" sz="2400" dirty="0" smtClean="0"/>
              <a:t>– </a:t>
            </a:r>
            <a:r>
              <a:rPr lang="it-IT" sz="2400" i="1" dirty="0" smtClean="0"/>
              <a:t>indirizzo Sistemi Informativi Aziendali</a:t>
            </a:r>
            <a:r>
              <a:rPr lang="it-IT" sz="2400" dirty="0" smtClean="0"/>
              <a:t>:</a:t>
            </a:r>
          </a:p>
          <a:p>
            <a:r>
              <a:rPr lang="it-IT" sz="2400" dirty="0" smtClean="0"/>
              <a:t>Alessia De Barba</a:t>
            </a:r>
          </a:p>
          <a:p>
            <a:r>
              <a:rPr lang="it-IT" sz="2400" dirty="0" smtClean="0"/>
              <a:t>Andrei </a:t>
            </a:r>
            <a:r>
              <a:rPr lang="it-IT" sz="2400" dirty="0" err="1" smtClean="0"/>
              <a:t>Davidoni</a:t>
            </a:r>
            <a:endParaRPr lang="it-IT" sz="2400" dirty="0" smtClean="0"/>
          </a:p>
          <a:p>
            <a:r>
              <a:rPr lang="it-IT" sz="2400" dirty="0" smtClean="0"/>
              <a:t>Matteo De Col</a:t>
            </a:r>
          </a:p>
          <a:p>
            <a:r>
              <a:rPr lang="it-IT" sz="2400" dirty="0" smtClean="0"/>
              <a:t>Nicola Susanna</a:t>
            </a:r>
          </a:p>
          <a:p>
            <a:pPr marL="0" indent="0">
              <a:buNone/>
            </a:pPr>
            <a:r>
              <a:rPr lang="it-IT" sz="2400" dirty="0" smtClean="0">
                <a:hlinkClick r:id="rId2" action="ppaction://hlinkfile"/>
              </a:rPr>
              <a:t>http://www.istitutocalvibelluno.it</a:t>
            </a:r>
            <a:endParaRPr lang="it-IT" sz="2400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86" y="795647"/>
            <a:ext cx="7376185" cy="194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53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5" cy="959892"/>
          </a:xfrm>
        </p:spPr>
        <p:txBody>
          <a:bodyPr/>
          <a:lstStyle/>
          <a:p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 CASO DI PARIGI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705101" y="1900052"/>
            <a:ext cx="7462652" cy="446512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Eau de Paris vuol dire 120 litri di acqua potabile per persona al giorno, per 3 milioni e mezzo di consumatori in media.</a:t>
            </a:r>
          </a:p>
          <a:p>
            <a:pPr marL="0" indent="0" algn="just">
              <a:buNone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passato, la distribuzione era affidata a due gestori privati che si dividevano la città, rive gauche (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sx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uno e rive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droite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(dx) l’altro. La scadenza dei contratti che legavano la capitale a queste due imprese, dopo 25 anni di delega, ha dato l’occasione alla municipalità di riappropriarsi del servizio di gestione dell’acqua. Oggi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dopo una diminuzione dell’8%, l’acqua ha un costo 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 0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,03 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al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litro (IVA 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inclusa), l’acqua di Parigi è tra le più economiche in Francia e in Europa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r">
              <a:buNone/>
            </a:pPr>
            <a:endParaRPr lang="it-IT" sz="24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34" y="2873828"/>
            <a:ext cx="3241963" cy="214943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</p:spTree>
    <p:extLst>
      <p:ext uri="{BB962C8B-B14F-4D97-AF65-F5344CB8AC3E}">
        <p14:creationId xmlns:p14="http://schemas.microsoft.com/office/powerpoint/2010/main" val="272587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 CASO DI PARIGI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5802" y="1719619"/>
            <a:ext cx="5933362" cy="46402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decisione di creare un servizio pubblico dell’acqua a Parigi si fonda su un principio politico forte: la gestione dell’acqua, bene comune, deve essere pubblica.</a:t>
            </a:r>
          </a:p>
          <a:p>
            <a:pPr marL="0" indent="0" algn="just">
              <a:buNone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 servizio pubblico dell’acqua è strutturato intorno a due poli: il comune e Eau de Paris</a:t>
            </a:r>
          </a:p>
          <a:p>
            <a:pPr marL="0" indent="0" algn="just">
              <a:buNone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 70% dei parigini beve principalmente o solamente acqua del rubinetto, mentre il 30% beve acqua minerale. </a:t>
            </a:r>
          </a:p>
          <a:p>
            <a:pPr algn="just"/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2155371"/>
            <a:ext cx="4158343" cy="313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35892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Ilritorno</a:t>
            </a:r>
            <a:r>
              <a:rPr lang="it-IT" dirty="0" smtClean="0"/>
              <a:t> alle origini: caso </a:t>
            </a:r>
            <a:r>
              <a:rPr lang="it-IT" dirty="0" err="1" smtClean="0"/>
              <a:t>grenoble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12519" y="2142067"/>
            <a:ext cx="10485912" cy="4270607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it-IT" sz="2400" dirty="0"/>
              <a:t>A Grenoble abbiamo </a:t>
            </a:r>
            <a:r>
              <a:rPr lang="it-IT" sz="2400" dirty="0" err="1"/>
              <a:t>ri</a:t>
            </a:r>
            <a:r>
              <a:rPr lang="it-IT" sz="2400" dirty="0"/>
              <a:t>-municipalizzato nel 2000 il servizio pubblico dell'acqua e della depurazione, illegalmente concessi ai privati nel 1989</a:t>
            </a:r>
            <a:r>
              <a:rPr lang="it-IT" sz="2400" dirty="0" smtClean="0"/>
              <a:t>.</a:t>
            </a:r>
            <a:endParaRPr lang="it-IT" sz="2400" dirty="0"/>
          </a:p>
          <a:p>
            <a:pPr algn="just">
              <a:spcAft>
                <a:spcPts val="0"/>
              </a:spcAft>
            </a:pPr>
            <a:r>
              <a:rPr lang="it-IT" sz="2400" dirty="0"/>
              <a:t>La qualità del </a:t>
            </a:r>
            <a:r>
              <a:rPr lang="it-IT" sz="2400" dirty="0" smtClean="0"/>
              <a:t>servizio è migliore</a:t>
            </a:r>
          </a:p>
          <a:p>
            <a:pPr algn="just">
              <a:spcAft>
                <a:spcPts val="0"/>
              </a:spcAft>
            </a:pPr>
            <a:r>
              <a:rPr lang="it-IT" sz="2400" dirty="0" smtClean="0"/>
              <a:t>Il costo è più basso (meno </a:t>
            </a:r>
            <a:r>
              <a:rPr lang="it-IT" sz="2400" dirty="0"/>
              <a:t>caro di </a:t>
            </a:r>
            <a:r>
              <a:rPr lang="it-IT" sz="2400" dirty="0" smtClean="0"/>
              <a:t>tutte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it-IT" sz="2400" dirty="0" smtClean="0"/>
              <a:t> </a:t>
            </a:r>
            <a:r>
              <a:rPr lang="it-IT" sz="2400" dirty="0"/>
              <a:t>le città francesi con più di 100.000 </a:t>
            </a:r>
            <a:r>
              <a:rPr lang="it-IT" sz="2400" dirty="0" smtClean="0"/>
              <a:t>abitanti)</a:t>
            </a:r>
          </a:p>
          <a:p>
            <a:pPr algn="just">
              <a:spcAft>
                <a:spcPts val="0"/>
              </a:spcAft>
            </a:pPr>
            <a:r>
              <a:rPr lang="it-IT" sz="2400" dirty="0"/>
              <a:t>L</a:t>
            </a:r>
            <a:r>
              <a:rPr lang="it-IT" sz="2400" dirty="0" smtClean="0"/>
              <a:t>e </a:t>
            </a:r>
            <a:r>
              <a:rPr lang="it-IT" sz="2400" dirty="0"/>
              <a:t>decisioni sono prese in modo </a:t>
            </a:r>
            <a:endParaRPr lang="it-IT" sz="2400" dirty="0" smtClean="0"/>
          </a:p>
          <a:p>
            <a:pPr marL="0" indent="0" algn="just">
              <a:spcAft>
                <a:spcPts val="0"/>
              </a:spcAft>
              <a:buNone/>
            </a:pPr>
            <a:r>
              <a:rPr lang="it-IT" sz="2400" dirty="0" smtClean="0"/>
              <a:t>chiaro </a:t>
            </a:r>
            <a:r>
              <a:rPr lang="it-IT" sz="2400" dirty="0"/>
              <a:t>dalle istanze </a:t>
            </a:r>
            <a:r>
              <a:rPr lang="it-IT" sz="2400" dirty="0" smtClean="0"/>
              <a:t>elettive </a:t>
            </a:r>
          </a:p>
          <a:p>
            <a:pPr algn="just">
              <a:spcAft>
                <a:spcPts val="0"/>
              </a:spcAft>
            </a:pPr>
            <a:r>
              <a:rPr lang="it-IT" sz="2400" dirty="0"/>
              <a:t>T</a:t>
            </a:r>
            <a:r>
              <a:rPr lang="it-IT" sz="2400" dirty="0" smtClean="0"/>
              <a:t>utte </a:t>
            </a:r>
            <a:r>
              <a:rPr lang="it-IT" sz="2400" dirty="0"/>
              <a:t>le informazioni sono a </a:t>
            </a:r>
            <a:endParaRPr lang="it-IT" sz="2400" dirty="0" smtClean="0"/>
          </a:p>
          <a:p>
            <a:pPr marL="0" indent="0" algn="just">
              <a:spcAft>
                <a:spcPts val="0"/>
              </a:spcAft>
              <a:buNone/>
            </a:pPr>
            <a:r>
              <a:rPr lang="it-IT" sz="2400" dirty="0" smtClean="0"/>
              <a:t>disposizione </a:t>
            </a:r>
            <a:r>
              <a:rPr lang="it-IT" sz="2400" dirty="0"/>
              <a:t>del pubblico</a:t>
            </a:r>
            <a:r>
              <a:rPr lang="it-IT" sz="2400" dirty="0" smtClean="0"/>
              <a:t>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it-IT" sz="2400" dirty="0" smtClean="0"/>
              <a:t>Esce </a:t>
            </a:r>
            <a:r>
              <a:rPr lang="it-IT" sz="2400" dirty="0"/>
              <a:t>dal rubinetto naturalmente pura, non trattata, una risorsa duratura e rinnovabile.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928" y="3258293"/>
            <a:ext cx="3764230" cy="189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Berlino e la carta dell’acqua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075709" y="1923803"/>
            <a:ext cx="8277101" cy="35625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dirty="0"/>
              <a:t>L’amministrazione comunale della capitale tedesca si è accordata con la multinazionale </a:t>
            </a:r>
            <a:r>
              <a:rPr lang="it-IT" dirty="0" err="1"/>
              <a:t>Veolia</a:t>
            </a:r>
            <a:r>
              <a:rPr lang="it-IT" dirty="0"/>
              <a:t> per </a:t>
            </a:r>
            <a:r>
              <a:rPr lang="it-IT" dirty="0" err="1"/>
              <a:t>rimunicipalizzare</a:t>
            </a:r>
            <a:r>
              <a:rPr lang="it-IT" dirty="0"/>
              <a:t> il servizio idrico cittadino. </a:t>
            </a:r>
            <a:r>
              <a:rPr lang="it-IT" dirty="0" smtClean="0"/>
              <a:t>È </a:t>
            </a:r>
            <a:r>
              <a:rPr lang="it-IT" dirty="0"/>
              <a:t>un grande successo per i 666 mila berlinesi che con il referendum del 2011 hanno aperto la strada alla </a:t>
            </a:r>
            <a:r>
              <a:rPr lang="it-IT" dirty="0" err="1"/>
              <a:t>rimunicipalizzazione</a:t>
            </a:r>
            <a:r>
              <a:rPr lang="it-IT" dirty="0"/>
              <a:t> dell’acqua pubblica, il primo a essere stato vinto nella capitale tedesca. </a:t>
            </a:r>
            <a:endParaRPr lang="it-IT" dirty="0" smtClean="0"/>
          </a:p>
          <a:p>
            <a:pPr marL="0" indent="0" algn="just">
              <a:buNone/>
            </a:pPr>
            <a:r>
              <a:rPr lang="it-IT" dirty="0"/>
              <a:t>Il Berliner </a:t>
            </a:r>
            <a:r>
              <a:rPr lang="it-IT" dirty="0" err="1"/>
              <a:t>Wassertisch</a:t>
            </a:r>
            <a:r>
              <a:rPr lang="it-IT" dirty="0"/>
              <a:t> ha pubblicato la Carta dell’acqua di Berlino, un documento con cui si è aperta una discussione in tutta la città su come istituire un Consiglio dell’acqua quale strumento di democrazia diretta e partecipativa, nel quadro di una gestione trasparente, popolare, ecologica e sociale dei servizi idrici.</a:t>
            </a:r>
            <a:endParaRPr lang="it-IT" dirty="0" smtClean="0"/>
          </a:p>
          <a:p>
            <a:pPr marL="0" indent="0" algn="just">
              <a:buNone/>
            </a:pP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81" y="3951204"/>
            <a:ext cx="2038350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15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 2006 Italia: percorsi di RI-pubblicizzazione dell’acqua bene comune 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5801" y="2142068"/>
            <a:ext cx="10131425" cy="37124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Durante il 1° Forum Italiano dei Movimenti per l’Acqua (Roma, 10-12 Marzo 2006), in cui è stata sancita la nascita del movimento nazionale, si è condivisa la necessità di cambiare radicalmente il quadro normativo rispetto al governo delle risorse idriche attraverso la redazione di una proposta di legge d’iniziativa popolare che si ponesse i seguenti obiettivi</a:t>
            </a:r>
            <a:r>
              <a:rPr lang="it-IT" dirty="0" smtClean="0"/>
              <a:t>:</a:t>
            </a:r>
          </a:p>
          <a:p>
            <a:r>
              <a:rPr lang="it-IT" dirty="0" smtClean="0"/>
              <a:t> </a:t>
            </a:r>
            <a:r>
              <a:rPr lang="it-IT" dirty="0"/>
              <a:t>la tutela della risorsa e della sua </a:t>
            </a:r>
            <a:r>
              <a:rPr lang="it-IT" dirty="0" smtClean="0"/>
              <a:t>qualità</a:t>
            </a:r>
          </a:p>
          <a:p>
            <a:r>
              <a:rPr lang="it-IT" dirty="0" smtClean="0"/>
              <a:t>la </a:t>
            </a:r>
            <a:r>
              <a:rPr lang="it-IT" dirty="0" err="1" smtClean="0"/>
              <a:t>ri</a:t>
            </a:r>
            <a:r>
              <a:rPr lang="it-IT" smtClean="0"/>
              <a:t>-pubblicizzazione </a:t>
            </a:r>
            <a:r>
              <a:rPr lang="it-IT" dirty="0"/>
              <a:t>del servizio idrico </a:t>
            </a:r>
            <a:r>
              <a:rPr lang="it-IT" dirty="0" smtClean="0"/>
              <a:t>integrato</a:t>
            </a:r>
          </a:p>
          <a:p>
            <a:r>
              <a:rPr lang="it-IT" dirty="0" smtClean="0"/>
              <a:t> </a:t>
            </a:r>
            <a:r>
              <a:rPr lang="it-IT" dirty="0"/>
              <a:t>la gestione dello stesso mediante strumenti di democrazia </a:t>
            </a:r>
            <a:r>
              <a:rPr lang="it-IT" dirty="0" smtClean="0"/>
              <a:t>partecipativa 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135" y="4155806"/>
            <a:ext cx="2543175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671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609600"/>
            <a:ext cx="12028714" cy="1456267"/>
          </a:xfrm>
        </p:spPr>
        <p:txBody>
          <a:bodyPr>
            <a:normAutofit/>
          </a:bodyPr>
          <a:lstStyle/>
          <a:p>
            <a:r>
              <a:rPr lang="it-IT" sz="3200" dirty="0" smtClean="0"/>
              <a:t>2007 Italia: ancora sui </a:t>
            </a:r>
            <a:r>
              <a:rPr lang="it-IT" sz="3200" dirty="0"/>
              <a:t>percorsi di RI-pubblicizzazione dell’acqua bene comune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A seguito di alcuni mesi di lavoro collettivo è stata presentata la legge “</a:t>
            </a:r>
            <a:r>
              <a:rPr lang="it-IT" i="1" dirty="0"/>
              <a:t>Principi per la tutela, il governo e la gestione pubblica delle acque e disposizioni per la </a:t>
            </a:r>
            <a:r>
              <a:rPr lang="it-IT" i="1" dirty="0" err="1" smtClean="0"/>
              <a:t>ri</a:t>
            </a:r>
            <a:r>
              <a:rPr lang="it-IT" i="1" dirty="0" smtClean="0"/>
              <a:t>-pubblicizzazione </a:t>
            </a:r>
            <a:r>
              <a:rPr lang="it-IT" i="1" dirty="0"/>
              <a:t>del servizio idrico</a:t>
            </a:r>
            <a:r>
              <a:rPr lang="it-IT" dirty="0"/>
              <a:t>” sulla base della quale è stata avviata la campagna di raccolta firme, al cui termine a luglio 2007 sono state consegnate 406.626 firme. </a:t>
            </a:r>
            <a:br>
              <a:rPr lang="it-IT" dirty="0"/>
            </a:br>
            <a:r>
              <a:rPr lang="it-IT" dirty="0"/>
              <a:t>Il 1° Dicembre 2007 a Roma oltre quarantamila persone sono scese in piazza a sostegno della proposta di legge e per la difesa dei beni comuni dando vita ad una grande manifestazione popolare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r>
              <a:rPr lang="it-IT" dirty="0" smtClean="0"/>
              <a:t>Questa grande esperienza di democrazia diretta ha dato vita al referendum di iniziativa popolare del 2011.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64273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09121" y="160338"/>
            <a:ext cx="10131425" cy="1456267"/>
          </a:xfrm>
        </p:spPr>
        <p:txBody>
          <a:bodyPr/>
          <a:lstStyle/>
          <a:p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REFERENDUM 2011: primo quesito 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155575" y="1491343"/>
            <a:ext cx="5312228" cy="44958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</p:txBody>
      </p:sp>
      <p:sp>
        <p:nvSpPr>
          <p:cNvPr id="3" name="AutoShape 2" descr="Risultati immagini per referendum sull'acqu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28" name="Picture 4" descr="http://www.corriere.it/methode_image/2014/03/19/Speciali/Foto%20Speciali/logo2-593x443.jpg?v=201403200952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289" y="1768475"/>
            <a:ext cx="4762500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tangolo 5"/>
          <p:cNvSpPr/>
          <p:nvPr/>
        </p:nvSpPr>
        <p:spPr>
          <a:xfrm>
            <a:off x="460375" y="1230086"/>
            <a:ext cx="534171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it-IT" sz="2400" b="1" dirty="0"/>
              <a:t>Testo del quesito:</a:t>
            </a:r>
          </a:p>
          <a:p>
            <a:pPr marL="285750" lvl="0" indent="-285750" algn="just">
              <a:buFont typeface="Wingdings" panose="05000000000000000000" pitchFamily="2" charset="2"/>
              <a:buChar char="§"/>
            </a:pPr>
            <a:r>
              <a:rPr lang="de-DE" dirty="0" err="1"/>
              <a:t>Volete</a:t>
            </a:r>
            <a:r>
              <a:rPr lang="de-DE" dirty="0"/>
              <a:t> </a:t>
            </a:r>
            <a:r>
              <a:rPr lang="de-DE" dirty="0" err="1"/>
              <a:t>voi</a:t>
            </a:r>
            <a:r>
              <a:rPr lang="de-DE" dirty="0"/>
              <a:t> </a:t>
            </a:r>
            <a:r>
              <a:rPr lang="de-DE" dirty="0" err="1"/>
              <a:t>che</a:t>
            </a:r>
            <a:r>
              <a:rPr lang="de-DE" dirty="0"/>
              <a:t> </a:t>
            </a:r>
            <a:r>
              <a:rPr lang="de-DE" dirty="0" err="1"/>
              <a:t>sia</a:t>
            </a:r>
            <a:r>
              <a:rPr lang="de-DE" dirty="0"/>
              <a:t> </a:t>
            </a:r>
            <a:r>
              <a:rPr lang="de-DE" dirty="0" err="1"/>
              <a:t>abrogato</a:t>
            </a:r>
            <a:r>
              <a:rPr lang="de-DE" dirty="0"/>
              <a:t> </a:t>
            </a:r>
            <a:r>
              <a:rPr lang="de-DE" dirty="0" err="1"/>
              <a:t>l'art</a:t>
            </a:r>
            <a:r>
              <a:rPr lang="de-DE" dirty="0"/>
              <a:t>. 23-bis (</a:t>
            </a:r>
            <a:r>
              <a:rPr lang="de-DE" dirty="0" err="1"/>
              <a:t>Servizi</a:t>
            </a:r>
            <a:r>
              <a:rPr lang="de-DE" dirty="0"/>
              <a:t> </a:t>
            </a:r>
            <a:r>
              <a:rPr lang="de-DE" dirty="0" err="1"/>
              <a:t>pubblici</a:t>
            </a:r>
            <a:r>
              <a:rPr lang="de-DE" dirty="0"/>
              <a:t> </a:t>
            </a:r>
            <a:r>
              <a:rPr lang="de-DE" dirty="0" err="1"/>
              <a:t>locali</a:t>
            </a:r>
            <a:r>
              <a:rPr lang="de-DE" dirty="0"/>
              <a:t> di </a:t>
            </a:r>
            <a:r>
              <a:rPr lang="de-DE" dirty="0" err="1"/>
              <a:t>rilevanza</a:t>
            </a:r>
            <a:r>
              <a:rPr lang="de-DE" dirty="0"/>
              <a:t> </a:t>
            </a:r>
            <a:r>
              <a:rPr lang="de-DE" dirty="0" err="1"/>
              <a:t>economica</a:t>
            </a:r>
            <a:r>
              <a:rPr lang="de-DE" dirty="0"/>
              <a:t>) del </a:t>
            </a:r>
            <a:r>
              <a:rPr lang="de-DE" dirty="0" err="1"/>
              <a:t>decreto-legge</a:t>
            </a:r>
            <a:r>
              <a:rPr lang="de-DE" dirty="0"/>
              <a:t> 25 </a:t>
            </a:r>
            <a:r>
              <a:rPr lang="de-DE" dirty="0" err="1"/>
              <a:t>giugno</a:t>
            </a:r>
            <a:r>
              <a:rPr lang="de-DE" dirty="0"/>
              <a:t> 2008, n. 112 </a:t>
            </a:r>
            <a:r>
              <a:rPr lang="de-DE" dirty="0" smtClean="0"/>
              <a:t>,</a:t>
            </a:r>
            <a:r>
              <a:rPr lang="de-DE" dirty="0" err="1" smtClean="0"/>
              <a:t>convertito</a:t>
            </a:r>
            <a:r>
              <a:rPr lang="de-DE" dirty="0" smtClean="0"/>
              <a:t> </a:t>
            </a:r>
            <a:r>
              <a:rPr lang="de-DE" dirty="0" err="1" smtClean="0"/>
              <a:t>con</a:t>
            </a:r>
            <a:r>
              <a:rPr lang="de-DE" dirty="0" smtClean="0"/>
              <a:t> </a:t>
            </a:r>
            <a:r>
              <a:rPr lang="de-DE" dirty="0" err="1"/>
              <a:t>modificazioni</a:t>
            </a:r>
            <a:r>
              <a:rPr lang="de-DE" dirty="0"/>
              <a:t>, </a:t>
            </a:r>
            <a:r>
              <a:rPr lang="de-DE" dirty="0" err="1"/>
              <a:t>dalla</a:t>
            </a:r>
            <a:r>
              <a:rPr lang="de-DE" dirty="0"/>
              <a:t> </a:t>
            </a:r>
            <a:r>
              <a:rPr lang="de-DE" dirty="0" err="1"/>
              <a:t>legge</a:t>
            </a:r>
            <a:r>
              <a:rPr lang="de-DE" dirty="0"/>
              <a:t> 6 </a:t>
            </a:r>
            <a:r>
              <a:rPr lang="de-DE" dirty="0" err="1"/>
              <a:t>agosto</a:t>
            </a:r>
            <a:r>
              <a:rPr lang="de-DE" dirty="0"/>
              <a:t> 2008, n. 133, </a:t>
            </a:r>
            <a:r>
              <a:rPr lang="de-DE" dirty="0" err="1"/>
              <a:t>come</a:t>
            </a:r>
            <a:r>
              <a:rPr lang="de-DE" dirty="0"/>
              <a:t> </a:t>
            </a:r>
            <a:r>
              <a:rPr lang="de-DE" dirty="0" err="1"/>
              <a:t>modificato</a:t>
            </a:r>
            <a:r>
              <a:rPr lang="de-DE" dirty="0"/>
              <a:t> </a:t>
            </a:r>
            <a:r>
              <a:rPr lang="de-DE" dirty="0" err="1"/>
              <a:t>dall'art</a:t>
            </a:r>
            <a:r>
              <a:rPr lang="de-DE" dirty="0"/>
              <a:t>. 30, </a:t>
            </a:r>
            <a:r>
              <a:rPr lang="de-DE" dirty="0" err="1"/>
              <a:t>comma</a:t>
            </a:r>
            <a:r>
              <a:rPr lang="de-DE" dirty="0"/>
              <a:t> 26, della </a:t>
            </a:r>
            <a:r>
              <a:rPr lang="de-DE" dirty="0" err="1"/>
              <a:t>legge</a:t>
            </a:r>
            <a:r>
              <a:rPr lang="de-DE" dirty="0"/>
              <a:t> 23 </a:t>
            </a:r>
            <a:r>
              <a:rPr lang="de-DE" dirty="0" err="1"/>
              <a:t>luglio</a:t>
            </a:r>
            <a:r>
              <a:rPr lang="de-DE" dirty="0"/>
              <a:t> 2009, n. </a:t>
            </a:r>
            <a:r>
              <a:rPr lang="de-DE" dirty="0" smtClean="0"/>
              <a:t>99 e </a:t>
            </a:r>
            <a:r>
              <a:rPr lang="de-DE" dirty="0" err="1"/>
              <a:t>dall'art</a:t>
            </a:r>
            <a:r>
              <a:rPr lang="de-DE" dirty="0"/>
              <a:t>. 15 del </a:t>
            </a:r>
            <a:r>
              <a:rPr lang="de-DE" dirty="0" err="1"/>
              <a:t>decreto-legge</a:t>
            </a:r>
            <a:r>
              <a:rPr lang="de-DE" dirty="0"/>
              <a:t> 25 </a:t>
            </a:r>
            <a:r>
              <a:rPr lang="de-DE" dirty="0" err="1"/>
              <a:t>settembre</a:t>
            </a:r>
            <a:r>
              <a:rPr lang="de-DE" dirty="0"/>
              <a:t> 2009, n. </a:t>
            </a:r>
            <a:r>
              <a:rPr lang="de-DE" dirty="0" smtClean="0"/>
              <a:t>135 </a:t>
            </a:r>
            <a:r>
              <a:rPr lang="de-DE" dirty="0" err="1" smtClean="0"/>
              <a:t>convertito</a:t>
            </a:r>
            <a:r>
              <a:rPr lang="de-DE" dirty="0"/>
              <a:t>, </a:t>
            </a:r>
            <a:r>
              <a:rPr lang="de-DE" dirty="0" err="1"/>
              <a:t>con</a:t>
            </a:r>
            <a:r>
              <a:rPr lang="de-DE" dirty="0"/>
              <a:t> </a:t>
            </a:r>
            <a:r>
              <a:rPr lang="de-DE" dirty="0" err="1"/>
              <a:t>modificazioni</a:t>
            </a:r>
            <a:r>
              <a:rPr lang="de-DE" dirty="0"/>
              <a:t>, </a:t>
            </a:r>
            <a:r>
              <a:rPr lang="de-DE" dirty="0" err="1"/>
              <a:t>dalla</a:t>
            </a:r>
            <a:r>
              <a:rPr lang="de-DE" dirty="0"/>
              <a:t> </a:t>
            </a:r>
            <a:r>
              <a:rPr lang="de-DE" dirty="0" err="1"/>
              <a:t>legge</a:t>
            </a:r>
            <a:r>
              <a:rPr lang="de-DE" dirty="0"/>
              <a:t> 20 </a:t>
            </a:r>
            <a:r>
              <a:rPr lang="de-DE" dirty="0" err="1"/>
              <a:t>novembre</a:t>
            </a:r>
            <a:r>
              <a:rPr lang="de-DE" dirty="0"/>
              <a:t> 2009, n. 166, </a:t>
            </a:r>
            <a:r>
              <a:rPr lang="de-DE" dirty="0" err="1"/>
              <a:t>nel</a:t>
            </a:r>
            <a:r>
              <a:rPr lang="de-DE" dirty="0"/>
              <a:t> </a:t>
            </a:r>
            <a:r>
              <a:rPr lang="de-DE" dirty="0" err="1"/>
              <a:t>testo</a:t>
            </a:r>
            <a:r>
              <a:rPr lang="de-DE" dirty="0"/>
              <a:t> </a:t>
            </a:r>
            <a:r>
              <a:rPr lang="de-DE" dirty="0" err="1"/>
              <a:t>risultante</a:t>
            </a:r>
            <a:r>
              <a:rPr lang="de-DE" dirty="0"/>
              <a:t> a </a:t>
            </a:r>
            <a:r>
              <a:rPr lang="de-DE" dirty="0" err="1"/>
              <a:t>seguito</a:t>
            </a:r>
            <a:r>
              <a:rPr lang="de-DE" dirty="0"/>
              <a:t> della </a:t>
            </a:r>
            <a:r>
              <a:rPr lang="de-DE" dirty="0" err="1"/>
              <a:t>sentenza</a:t>
            </a:r>
            <a:r>
              <a:rPr lang="de-DE" dirty="0"/>
              <a:t> n. 325 del 2010 della </a:t>
            </a:r>
            <a:r>
              <a:rPr lang="de-DE" dirty="0" err="1"/>
              <a:t>Corte</a:t>
            </a:r>
            <a:r>
              <a:rPr lang="de-DE" dirty="0"/>
              <a:t> </a:t>
            </a:r>
            <a:r>
              <a:rPr lang="de-DE" dirty="0" err="1"/>
              <a:t>costituzionale</a:t>
            </a:r>
            <a:r>
              <a:rPr lang="de-DE" dirty="0"/>
              <a:t>?</a:t>
            </a:r>
            <a:endParaRPr lang="it-IT" dirty="0"/>
          </a:p>
          <a:p>
            <a:pPr lvl="0" algn="just"/>
            <a:r>
              <a:rPr lang="it-IT" sz="2400" b="1" dirty="0"/>
              <a:t>Descrizione del quesito:</a:t>
            </a:r>
          </a:p>
          <a:p>
            <a:pPr marL="285750" lvl="0" indent="-285750" algn="just">
              <a:buFont typeface="Wingdings" panose="05000000000000000000" pitchFamily="2" charset="2"/>
              <a:buChar char="§"/>
            </a:pPr>
            <a:r>
              <a:rPr lang="de-DE" dirty="0"/>
              <a:t>Il </a:t>
            </a:r>
            <a:r>
              <a:rPr lang="de-DE" dirty="0" err="1"/>
              <a:t>quesito</a:t>
            </a:r>
            <a:r>
              <a:rPr lang="de-DE" dirty="0"/>
              <a:t> </a:t>
            </a:r>
            <a:r>
              <a:rPr lang="de-DE" dirty="0" err="1"/>
              <a:t>prevede</a:t>
            </a:r>
            <a:r>
              <a:rPr lang="de-DE" dirty="0"/>
              <a:t> </a:t>
            </a:r>
            <a:r>
              <a:rPr lang="de-DE" dirty="0" err="1"/>
              <a:t>l'abrogazione</a:t>
            </a:r>
            <a:r>
              <a:rPr lang="de-DE" dirty="0"/>
              <a:t> della </a:t>
            </a:r>
            <a:r>
              <a:rPr lang="de-DE" dirty="0" err="1"/>
              <a:t>norma</a:t>
            </a:r>
            <a:r>
              <a:rPr lang="de-DE" dirty="0"/>
              <a:t> </a:t>
            </a:r>
            <a:r>
              <a:rPr lang="de-DE" dirty="0" err="1"/>
              <a:t>che</a:t>
            </a:r>
            <a:r>
              <a:rPr lang="de-DE" dirty="0"/>
              <a:t> </a:t>
            </a:r>
            <a:r>
              <a:rPr lang="de-DE" dirty="0" err="1"/>
              <a:t>consente</a:t>
            </a:r>
            <a:r>
              <a:rPr lang="de-DE" dirty="0"/>
              <a:t> di </a:t>
            </a:r>
            <a:r>
              <a:rPr lang="de-DE" dirty="0" err="1"/>
              <a:t>affidare</a:t>
            </a:r>
            <a:r>
              <a:rPr lang="de-DE" dirty="0"/>
              <a:t> la </a:t>
            </a:r>
            <a:r>
              <a:rPr lang="de-DE" dirty="0" err="1"/>
              <a:t>gestione</a:t>
            </a:r>
            <a:r>
              <a:rPr lang="de-DE" dirty="0"/>
              <a:t> </a:t>
            </a:r>
            <a:r>
              <a:rPr lang="de-DE" dirty="0" err="1"/>
              <a:t>dei</a:t>
            </a:r>
            <a:r>
              <a:rPr lang="de-DE" dirty="0"/>
              <a:t> </a:t>
            </a:r>
            <a:r>
              <a:rPr lang="de-DE" dirty="0" err="1"/>
              <a:t>servizi</a:t>
            </a:r>
            <a:r>
              <a:rPr lang="de-DE" dirty="0"/>
              <a:t> </a:t>
            </a:r>
            <a:r>
              <a:rPr lang="de-DE" dirty="0" err="1"/>
              <a:t>pubblici</a:t>
            </a:r>
            <a:r>
              <a:rPr lang="de-DE" dirty="0"/>
              <a:t> </a:t>
            </a:r>
            <a:r>
              <a:rPr lang="de-DE" dirty="0" err="1"/>
              <a:t>locali</a:t>
            </a:r>
            <a:r>
              <a:rPr lang="de-DE" dirty="0"/>
              <a:t> di </a:t>
            </a:r>
            <a:r>
              <a:rPr lang="de-DE" dirty="0" err="1"/>
              <a:t>rilevanza</a:t>
            </a:r>
            <a:r>
              <a:rPr lang="de-DE" dirty="0"/>
              <a:t> </a:t>
            </a:r>
            <a:r>
              <a:rPr lang="de-DE" dirty="0" err="1"/>
              <a:t>economica</a:t>
            </a:r>
            <a:r>
              <a:rPr lang="de-DE" dirty="0"/>
              <a:t> solo a </a:t>
            </a:r>
            <a:r>
              <a:rPr lang="de-DE" dirty="0" err="1"/>
              <a:t>soggetti</a:t>
            </a:r>
            <a:r>
              <a:rPr lang="de-DE" dirty="0"/>
              <a:t> </a:t>
            </a:r>
            <a:r>
              <a:rPr lang="de-DE" dirty="0" err="1"/>
              <a:t>privati</a:t>
            </a:r>
            <a:r>
              <a:rPr lang="de-DE" dirty="0"/>
              <a:t> </a:t>
            </a:r>
            <a:r>
              <a:rPr lang="de-DE" dirty="0" err="1"/>
              <a:t>scelti</a:t>
            </a:r>
            <a:r>
              <a:rPr lang="de-DE" dirty="0"/>
              <a:t> a </a:t>
            </a:r>
            <a:r>
              <a:rPr lang="de-DE" dirty="0" err="1"/>
              <a:t>seguito</a:t>
            </a:r>
            <a:r>
              <a:rPr lang="de-DE" dirty="0"/>
              <a:t> di </a:t>
            </a:r>
            <a:r>
              <a:rPr lang="de-DE" dirty="0" err="1"/>
              <a:t>gara</a:t>
            </a:r>
            <a:r>
              <a:rPr lang="de-DE" dirty="0"/>
              <a:t> ad </a:t>
            </a:r>
            <a:r>
              <a:rPr lang="de-DE" dirty="0" err="1"/>
              <a:t>evidenza</a:t>
            </a:r>
            <a:r>
              <a:rPr lang="de-DE" dirty="0"/>
              <a:t> </a:t>
            </a:r>
            <a:r>
              <a:rPr lang="de-DE" dirty="0" err="1"/>
              <a:t>pubblica</a:t>
            </a:r>
            <a:r>
              <a:rPr lang="de-DE" dirty="0"/>
              <a:t> o a </a:t>
            </a:r>
            <a:r>
              <a:rPr lang="de-DE" dirty="0" err="1"/>
              <a:t>società</a:t>
            </a:r>
            <a:r>
              <a:rPr lang="de-DE" dirty="0"/>
              <a:t> di </a:t>
            </a:r>
            <a:r>
              <a:rPr lang="de-DE" dirty="0" err="1"/>
              <a:t>diritto</a:t>
            </a:r>
            <a:r>
              <a:rPr lang="de-DE" dirty="0"/>
              <a:t> </a:t>
            </a:r>
            <a:r>
              <a:rPr lang="de-DE" dirty="0" err="1"/>
              <a:t>pubblico</a:t>
            </a:r>
            <a:r>
              <a:rPr lang="de-DE" dirty="0"/>
              <a:t> </a:t>
            </a:r>
            <a:r>
              <a:rPr lang="de-DE" dirty="0" err="1"/>
              <a:t>con</a:t>
            </a:r>
            <a:r>
              <a:rPr lang="de-DE" dirty="0"/>
              <a:t> </a:t>
            </a:r>
            <a:r>
              <a:rPr lang="de-DE" dirty="0" err="1"/>
              <a:t>partecipazione</a:t>
            </a:r>
            <a:r>
              <a:rPr lang="de-DE" dirty="0"/>
              <a:t> </a:t>
            </a:r>
            <a:r>
              <a:rPr lang="de-DE" dirty="0" err="1"/>
              <a:t>azionaria</a:t>
            </a:r>
            <a:r>
              <a:rPr lang="de-DE" dirty="0"/>
              <a:t> di </a:t>
            </a:r>
            <a:r>
              <a:rPr lang="de-DE" dirty="0" err="1" smtClean="0"/>
              <a:t>privati</a:t>
            </a:r>
            <a:r>
              <a:rPr lang="de-DE" dirty="0" smtClean="0"/>
              <a:t>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1573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e">
  <a:themeElements>
    <a:clrScheme name="Verde giallo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lestial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e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B36E0D05-787B-4C61-8268-2D6C1FBEDA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TM03457452[[fn=Celestiale]]</Template>
  <TotalTime>318</TotalTime>
  <Words>1492</Words>
  <Application>Microsoft Office PowerPoint</Application>
  <PresentationFormat>Personalizzato</PresentationFormat>
  <Paragraphs>107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1" baseType="lpstr">
      <vt:lpstr>Celestiale</vt:lpstr>
      <vt:lpstr>L’ acqua:  un DIRITTO O UNA MERCE?</vt:lpstr>
      <vt:lpstr>BENe COMUNe</vt:lpstr>
      <vt:lpstr>IL CASO DI PARIGI</vt:lpstr>
      <vt:lpstr>IL CASO DI PARIGI</vt:lpstr>
      <vt:lpstr>Ilritorno alle origini: caso grenoble</vt:lpstr>
      <vt:lpstr>Berlino e la carta dell’acqua</vt:lpstr>
      <vt:lpstr> 2006 Italia: percorsi di RI-pubblicizzazione dell’acqua bene comune </vt:lpstr>
      <vt:lpstr>2007 Italia: ancora sui percorsi di RI-pubblicizzazione dell’acqua bene comune</vt:lpstr>
      <vt:lpstr>REFERENDUM 2011: primo quesito </vt:lpstr>
      <vt:lpstr>REFERENDUM 2011: secondo quesito </vt:lpstr>
      <vt:lpstr>REFERENDUM 2011: terzo quesito </vt:lpstr>
      <vt:lpstr>REFERENDUM 2011: quarto quesito </vt:lpstr>
      <vt:lpstr>I risultati del referendum:</vt:lpstr>
      <vt:lpstr>Cosa è successo DOPO IL 2011</vt:lpstr>
      <vt:lpstr>Cosa è successo dopo il 2011</vt:lpstr>
      <vt:lpstr>La gestione dell’acqua in Italia </vt:lpstr>
      <vt:lpstr>La gestione dell’acqua in Italia </vt:lpstr>
      <vt:lpstr>perché L’ACQUA è UNA MERCE?</vt:lpstr>
      <vt:lpstr>perché L’ACQUA è UN DIRITTO?</vt:lpstr>
      <vt:lpstr>Presentazione standard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De Barba Alessia</dc:creator>
  <cp:lastModifiedBy>De Barba Alessia</cp:lastModifiedBy>
  <cp:revision>53</cp:revision>
  <dcterms:created xsi:type="dcterms:W3CDTF">2016-04-20T09:26:56Z</dcterms:created>
  <dcterms:modified xsi:type="dcterms:W3CDTF">2016-06-01T10:39:51Z</dcterms:modified>
</cp:coreProperties>
</file>